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14471fcf5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1614471fcf5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14471fcf5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1614471fcf5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614471fcf5_2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1614471fcf5_2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14471fcf5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614471fcf5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14471fcf5_2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1614471fcf5_2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14471fcf5_2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g1614471fcf5_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614471fcf5_2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1614471fcf5_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14471fcf5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1614471fcf5_2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14471fcf5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1614471fcf5_2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14471fcf5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g1614471fcf5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14471fcf5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1614471fcf5_2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614471fcf5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1614471fcf5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614471fcf5_2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1614471fcf5_2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14471fcf5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1614471fcf5_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14471fcf5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1614471fcf5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14471fcf5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1614471fcf5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14471fcf5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g1614471fcf5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14471fcf5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1614471fcf5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614471fcf5_2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1614471fcf5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614471fcf5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g1614471fcf5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1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0" name="Google Shape;130;p25"/>
          <p:cNvSpPr txBox="1"/>
          <p:nvPr>
            <p:ph type="ctrTitle"/>
          </p:nvPr>
        </p:nvSpPr>
        <p:spPr>
          <a:xfrm>
            <a:off x="604778" y="1761568"/>
            <a:ext cx="6858000"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00FF"/>
              </a:buClr>
              <a:buSzPts val="4500"/>
              <a:buFont typeface="Arial"/>
              <a:buNone/>
            </a:pPr>
            <a:r>
              <a:rPr b="1" lang="en-GB">
                <a:solidFill>
                  <a:srgbClr val="FF00FF"/>
                </a:solidFill>
                <a:latin typeface="Arial"/>
                <a:ea typeface="Arial"/>
                <a:cs typeface="Arial"/>
                <a:sym typeface="Arial"/>
              </a:rPr>
              <a:t>METAVERSE</a:t>
            </a:r>
            <a:endParaRPr b="1">
              <a:solidFill>
                <a:srgbClr val="FF00FF"/>
              </a:solidFill>
              <a:latin typeface="Arial"/>
              <a:ea typeface="Arial"/>
              <a:cs typeface="Arial"/>
              <a:sym typeface="Arial"/>
            </a:endParaRPr>
          </a:p>
        </p:txBody>
      </p:sp>
      <p:sp>
        <p:nvSpPr>
          <p:cNvPr id="131" name="Google Shape;131;p25"/>
          <p:cNvSpPr txBox="1"/>
          <p:nvPr>
            <p:ph idx="1" type="subTitle"/>
          </p:nvPr>
        </p:nvSpPr>
        <p:spPr>
          <a:xfrm>
            <a:off x="604778" y="3552268"/>
            <a:ext cx="6858000" cy="1241821"/>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C000"/>
              </a:buClr>
              <a:buSzPts val="1800"/>
              <a:buNone/>
            </a:pPr>
            <a:r>
              <a:rPr lang="en-GB">
                <a:solidFill>
                  <a:srgbClr val="FFC000"/>
                </a:solidFill>
              </a:rPr>
              <a:t>By: Iqra Naz</a:t>
            </a:r>
            <a:endParaRPr/>
          </a:p>
          <a:p>
            <a:pPr indent="0" lvl="0" marL="0" rtl="0" algn="l">
              <a:lnSpc>
                <a:spcPct val="90000"/>
              </a:lnSpc>
              <a:spcBef>
                <a:spcPts val="800"/>
              </a:spcBef>
              <a:spcAft>
                <a:spcPts val="0"/>
              </a:spcAft>
              <a:buClr>
                <a:schemeClr val="lt1"/>
              </a:buClr>
              <a:buSzPts val="1800"/>
              <a:buNone/>
            </a:pPr>
            <a:r>
              <a:rPr lang="en-GB">
                <a:solidFill>
                  <a:schemeClr val="lt1"/>
                </a:solidFill>
              </a:rPr>
              <a:t>CNC005102</a:t>
            </a:r>
            <a:endParaRPr>
              <a:solidFill>
                <a:schemeClr val="lt1"/>
              </a:solidFill>
            </a:endParaRPr>
          </a:p>
        </p:txBody>
      </p:sp>
      <p:sp>
        <p:nvSpPr>
          <p:cNvPr id="132" name="Google Shape;132;p25"/>
          <p:cNvSpPr/>
          <p:nvPr/>
        </p:nvSpPr>
        <p:spPr>
          <a:xfrm>
            <a:off x="277386" y="336985"/>
            <a:ext cx="51226" cy="4270734"/>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7CAAC"/>
              </a:solidFill>
              <a:latin typeface="Calibri"/>
              <a:ea typeface="Calibri"/>
              <a:cs typeface="Calibri"/>
              <a:sym typeface="Calibri"/>
            </a:endParaRPr>
          </a:p>
        </p:txBody>
      </p:sp>
      <p:sp>
        <p:nvSpPr>
          <p:cNvPr id="133" name="Google Shape;133;p25"/>
          <p:cNvSpPr/>
          <p:nvPr/>
        </p:nvSpPr>
        <p:spPr>
          <a:xfrm>
            <a:off x="521494" y="4794089"/>
            <a:ext cx="3228975" cy="34289"/>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7CAAC"/>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RECENT PROJECTS</a:t>
            </a:r>
            <a:endParaRPr/>
          </a:p>
        </p:txBody>
      </p:sp>
      <p:sp>
        <p:nvSpPr>
          <p:cNvPr id="218" name="Google Shape;218;p34"/>
          <p:cNvSpPr txBox="1"/>
          <p:nvPr>
            <p:ph idx="1" type="body"/>
          </p:nvPr>
        </p:nvSpPr>
        <p:spPr>
          <a:xfrm>
            <a:off x="628650" y="1369225"/>
            <a:ext cx="3036000" cy="3263400"/>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90000"/>
              </a:lnSpc>
              <a:spcBef>
                <a:spcPts val="0"/>
              </a:spcBef>
              <a:spcAft>
                <a:spcPts val="0"/>
              </a:spcAft>
              <a:buClr>
                <a:schemeClr val="dk1"/>
              </a:buClr>
              <a:buSzPts val="1500"/>
              <a:buChar char="●"/>
            </a:pPr>
            <a:r>
              <a:rPr lang="en-GB" sz="1500">
                <a:latin typeface="Arial"/>
                <a:ea typeface="Arial"/>
                <a:cs typeface="Arial"/>
                <a:sym typeface="Arial"/>
              </a:rPr>
              <a:t>Currently, there are many different projects in pipeline, that try to emulate the concept of metaverse</a:t>
            </a:r>
            <a:endParaRPr sz="1500">
              <a:latin typeface="Arial"/>
              <a:ea typeface="Arial"/>
              <a:cs typeface="Arial"/>
              <a:sym typeface="Arial"/>
            </a:endParaRPr>
          </a:p>
          <a:p>
            <a:pPr indent="0" lvl="0" marL="0" rtl="0" algn="l">
              <a:lnSpc>
                <a:spcPct val="90000"/>
              </a:lnSpc>
              <a:spcBef>
                <a:spcPts val="800"/>
              </a:spcBef>
              <a:spcAft>
                <a:spcPts val="0"/>
              </a:spcAft>
              <a:buClr>
                <a:schemeClr val="dk1"/>
              </a:buClr>
              <a:buSzPts val="1500"/>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Such Examples include</a:t>
            </a:r>
            <a:endParaRPr sz="1500">
              <a:latin typeface="Arial"/>
              <a:ea typeface="Arial"/>
              <a:cs typeface="Arial"/>
              <a:sym typeface="Arial"/>
            </a:endParaRPr>
          </a:p>
          <a:p>
            <a:pPr indent="-260350" lvl="1" marL="685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 Decentraland</a:t>
            </a:r>
            <a:endParaRPr sz="1500">
              <a:latin typeface="Arial"/>
              <a:ea typeface="Arial"/>
              <a:cs typeface="Arial"/>
              <a:sym typeface="Arial"/>
            </a:endParaRPr>
          </a:p>
          <a:p>
            <a:pPr indent="-260350" lvl="1" marL="685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Sandbox</a:t>
            </a:r>
            <a:endParaRPr sz="1500">
              <a:latin typeface="Arial"/>
              <a:ea typeface="Arial"/>
              <a:cs typeface="Arial"/>
              <a:sym typeface="Arial"/>
            </a:endParaRPr>
          </a:p>
          <a:p>
            <a:pPr indent="-260350" lvl="1" marL="685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Axie Infinity</a:t>
            </a:r>
            <a:endParaRPr sz="1500">
              <a:latin typeface="Arial"/>
              <a:ea typeface="Arial"/>
              <a:cs typeface="Arial"/>
              <a:sym typeface="Arial"/>
            </a:endParaRPr>
          </a:p>
          <a:p>
            <a:pPr indent="-260350" lvl="1" marL="685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bit.Country</a:t>
            </a:r>
            <a:endParaRPr sz="1500">
              <a:latin typeface="Arial"/>
              <a:ea typeface="Arial"/>
              <a:cs typeface="Arial"/>
              <a:sym typeface="Arial"/>
            </a:endParaRPr>
          </a:p>
          <a:p>
            <a:pPr indent="-260350" lvl="1" marL="685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Somnium Space </a:t>
            </a:r>
            <a:endParaRPr/>
          </a:p>
          <a:p>
            <a:pPr indent="-38100" lvl="0" marL="177800" rtl="0" algn="l">
              <a:lnSpc>
                <a:spcPct val="90000"/>
              </a:lnSpc>
              <a:spcBef>
                <a:spcPts val="800"/>
              </a:spcBef>
              <a:spcAft>
                <a:spcPts val="0"/>
              </a:spcAft>
              <a:buClr>
                <a:schemeClr val="dk1"/>
              </a:buClr>
              <a:buSzPts val="2100"/>
              <a:buNone/>
            </a:pPr>
            <a:r>
              <a:t/>
            </a:r>
            <a:endParaRPr/>
          </a:p>
        </p:txBody>
      </p:sp>
      <p:pic>
        <p:nvPicPr>
          <p:cNvPr id="219" name="Google Shape;219;p34"/>
          <p:cNvPicPr preferRelativeResize="0"/>
          <p:nvPr/>
        </p:nvPicPr>
        <p:blipFill rotWithShape="1">
          <a:blip r:embed="rId3">
            <a:alphaModFix/>
          </a:blip>
          <a:srcRect b="0" l="0" r="0" t="0"/>
          <a:stretch/>
        </p:blipFill>
        <p:spPr>
          <a:xfrm>
            <a:off x="4148739" y="3549931"/>
            <a:ext cx="2517512" cy="1416999"/>
          </a:xfrm>
          <a:prstGeom prst="rect">
            <a:avLst/>
          </a:prstGeom>
          <a:noFill/>
          <a:ln>
            <a:noFill/>
          </a:ln>
        </p:spPr>
      </p:pic>
      <p:grpSp>
        <p:nvGrpSpPr>
          <p:cNvPr id="220" name="Google Shape;220;p34"/>
          <p:cNvGrpSpPr/>
          <p:nvPr/>
        </p:nvGrpSpPr>
        <p:grpSpPr>
          <a:xfrm>
            <a:off x="4148819" y="952800"/>
            <a:ext cx="4731406" cy="3936450"/>
            <a:chOff x="5448284" y="634007"/>
            <a:chExt cx="6427667" cy="5440091"/>
          </a:xfrm>
        </p:grpSpPr>
        <p:pic>
          <p:nvPicPr>
            <p:cNvPr id="221" name="Google Shape;221;p34"/>
            <p:cNvPicPr preferRelativeResize="0"/>
            <p:nvPr/>
          </p:nvPicPr>
          <p:blipFill rotWithShape="1">
            <a:blip r:embed="rId4">
              <a:alphaModFix/>
            </a:blip>
            <a:srcRect b="0" l="0" r="0" t="0"/>
            <a:stretch/>
          </p:blipFill>
          <p:spPr>
            <a:xfrm>
              <a:off x="5448284" y="634007"/>
              <a:ext cx="3356682" cy="1811048"/>
            </a:xfrm>
            <a:prstGeom prst="rect">
              <a:avLst/>
            </a:prstGeom>
            <a:noFill/>
            <a:ln>
              <a:noFill/>
            </a:ln>
          </p:spPr>
        </p:pic>
        <p:pic>
          <p:nvPicPr>
            <p:cNvPr id="222" name="Google Shape;222;p34"/>
            <p:cNvPicPr preferRelativeResize="0"/>
            <p:nvPr/>
          </p:nvPicPr>
          <p:blipFill rotWithShape="1">
            <a:blip r:embed="rId5">
              <a:alphaModFix/>
            </a:blip>
            <a:srcRect b="0" l="0" r="0" t="0"/>
            <a:stretch/>
          </p:blipFill>
          <p:spPr>
            <a:xfrm>
              <a:off x="5448284" y="2452001"/>
              <a:ext cx="3356678" cy="1811049"/>
            </a:xfrm>
            <a:prstGeom prst="rect">
              <a:avLst/>
            </a:prstGeom>
            <a:noFill/>
            <a:ln>
              <a:noFill/>
            </a:ln>
          </p:spPr>
        </p:pic>
        <p:pic>
          <p:nvPicPr>
            <p:cNvPr id="223" name="Google Shape;223;p34"/>
            <p:cNvPicPr preferRelativeResize="0"/>
            <p:nvPr/>
          </p:nvPicPr>
          <p:blipFill rotWithShape="1">
            <a:blip r:embed="rId6">
              <a:alphaModFix/>
            </a:blip>
            <a:srcRect b="0" l="0" r="0" t="0"/>
            <a:stretch/>
          </p:blipFill>
          <p:spPr>
            <a:xfrm>
              <a:off x="8804970" y="634007"/>
              <a:ext cx="3058550" cy="1811050"/>
            </a:xfrm>
            <a:prstGeom prst="rect">
              <a:avLst/>
            </a:prstGeom>
            <a:noFill/>
            <a:ln>
              <a:noFill/>
            </a:ln>
          </p:spPr>
        </p:pic>
        <p:pic>
          <p:nvPicPr>
            <p:cNvPr id="224" name="Google Shape;224;p34"/>
            <p:cNvPicPr preferRelativeResize="0"/>
            <p:nvPr/>
          </p:nvPicPr>
          <p:blipFill rotWithShape="1">
            <a:blip r:embed="rId7">
              <a:alphaModFix/>
            </a:blip>
            <a:srcRect b="0" l="0" r="0" t="0"/>
            <a:stretch/>
          </p:blipFill>
          <p:spPr>
            <a:xfrm>
              <a:off x="8804965" y="4263050"/>
              <a:ext cx="3058548" cy="1811049"/>
            </a:xfrm>
            <a:prstGeom prst="rect">
              <a:avLst/>
            </a:prstGeom>
            <a:noFill/>
            <a:ln>
              <a:noFill/>
            </a:ln>
          </p:spPr>
        </p:pic>
        <p:pic>
          <p:nvPicPr>
            <p:cNvPr id="225" name="Google Shape;225;p34"/>
            <p:cNvPicPr preferRelativeResize="0"/>
            <p:nvPr/>
          </p:nvPicPr>
          <p:blipFill rotWithShape="1">
            <a:blip r:embed="rId8">
              <a:alphaModFix/>
            </a:blip>
            <a:srcRect b="-1553" l="0" r="0" t="0"/>
            <a:stretch/>
          </p:blipFill>
          <p:spPr>
            <a:xfrm>
              <a:off x="8817402" y="2465855"/>
              <a:ext cx="3058549" cy="18110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DECENTRALAND</a:t>
            </a:r>
            <a:endParaRPr/>
          </a:p>
        </p:txBody>
      </p:sp>
      <p:sp>
        <p:nvSpPr>
          <p:cNvPr id="231" name="Google Shape;231;p35"/>
          <p:cNvSpPr txBox="1"/>
          <p:nvPr>
            <p:ph idx="1" type="body"/>
          </p:nvPr>
        </p:nvSpPr>
        <p:spPr>
          <a:xfrm>
            <a:off x="628650" y="1369225"/>
            <a:ext cx="30555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Font typeface="Noto Sans Symbols"/>
              <a:buChar char="▪"/>
            </a:pPr>
            <a:r>
              <a:rPr lang="en-GB" sz="1500">
                <a:latin typeface="Arial"/>
                <a:ea typeface="Arial"/>
                <a:cs typeface="Arial"/>
                <a:sym typeface="Arial"/>
              </a:rPr>
              <a:t>A virtual  world where you can buy lands, digital assets, socialize, attend live events, or even work.</a:t>
            </a:r>
            <a:endParaRPr/>
          </a:p>
          <a:p>
            <a:pPr indent="-76200" lvl="0" marL="177800" rtl="0" algn="l">
              <a:lnSpc>
                <a:spcPct val="90000"/>
              </a:lnSpc>
              <a:spcBef>
                <a:spcPts val="800"/>
              </a:spcBef>
              <a:spcAft>
                <a:spcPts val="0"/>
              </a:spcAft>
              <a:buClr>
                <a:schemeClr val="dk1"/>
              </a:buClr>
              <a:buSzPts val="1500"/>
              <a:buFont typeface="Noto Sans Symbols"/>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Font typeface="Noto Sans Symbols"/>
              <a:buChar char="▪"/>
            </a:pPr>
            <a:r>
              <a:rPr lang="en-GB" sz="1500">
                <a:latin typeface="Arial"/>
                <a:ea typeface="Arial"/>
                <a:cs typeface="Arial"/>
                <a:sym typeface="Arial"/>
              </a:rPr>
              <a:t>Mana is used as cryptocurrency</a:t>
            </a:r>
            <a:endParaRPr/>
          </a:p>
          <a:p>
            <a:pPr indent="-76200" lvl="0" marL="177800" rtl="0" algn="l">
              <a:lnSpc>
                <a:spcPct val="90000"/>
              </a:lnSpc>
              <a:spcBef>
                <a:spcPts val="800"/>
              </a:spcBef>
              <a:spcAft>
                <a:spcPts val="0"/>
              </a:spcAft>
              <a:buClr>
                <a:schemeClr val="dk1"/>
              </a:buClr>
              <a:buSzPts val="1500"/>
              <a:buFont typeface="Noto Sans Symbols"/>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Font typeface="Noto Sans Symbols"/>
              <a:buChar char="▪"/>
            </a:pPr>
            <a:r>
              <a:rPr lang="en-GB" sz="1500">
                <a:latin typeface="Arial"/>
                <a:ea typeface="Arial"/>
                <a:cs typeface="Arial"/>
                <a:sym typeface="Arial"/>
              </a:rPr>
              <a:t>Events like Fashion Week are hosted in which major fashion brands appear, including Dolce &amp; Gabbana, Tommy Hilfiger, Elie Saab, and Estée Lauder</a:t>
            </a:r>
            <a:endParaRPr>
              <a:latin typeface="Arial"/>
              <a:ea typeface="Arial"/>
              <a:cs typeface="Arial"/>
              <a:sym typeface="Arial"/>
            </a:endParaRPr>
          </a:p>
        </p:txBody>
      </p:sp>
      <p:pic>
        <p:nvPicPr>
          <p:cNvPr id="232" name="Google Shape;232;p35"/>
          <p:cNvPicPr preferRelativeResize="0"/>
          <p:nvPr/>
        </p:nvPicPr>
        <p:blipFill rotWithShape="1">
          <a:blip r:embed="rId3">
            <a:alphaModFix/>
          </a:blip>
          <a:srcRect b="0" l="0" r="0" t="0"/>
          <a:stretch/>
        </p:blipFill>
        <p:spPr>
          <a:xfrm>
            <a:off x="3996901" y="1411966"/>
            <a:ext cx="4774806" cy="26858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445425" y="28691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DECENTRALAND</a:t>
            </a:r>
            <a:endParaRPr/>
          </a:p>
        </p:txBody>
      </p:sp>
      <p:sp>
        <p:nvSpPr>
          <p:cNvPr id="238" name="Google Shape;238;p36"/>
          <p:cNvSpPr txBox="1"/>
          <p:nvPr>
            <p:ph idx="1" type="body"/>
          </p:nvPr>
        </p:nvSpPr>
        <p:spPr>
          <a:xfrm>
            <a:off x="628650" y="1369225"/>
            <a:ext cx="29706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Font typeface="Noto Sans Symbols"/>
              <a:buChar char="▪"/>
            </a:pPr>
            <a:r>
              <a:rPr lang="en-GB" sz="1500">
                <a:latin typeface="Arial"/>
                <a:ea typeface="Arial"/>
                <a:cs typeface="Arial"/>
                <a:sym typeface="Arial"/>
              </a:rPr>
              <a:t>In April 2021, during a surge in popularity for NFTs, parcels sold for between $6,000 and $100,000</a:t>
            </a:r>
            <a:endParaRPr/>
          </a:p>
          <a:p>
            <a:pPr indent="0" lvl="0" marL="0" rtl="0" algn="l">
              <a:lnSpc>
                <a:spcPct val="90000"/>
              </a:lnSpc>
              <a:spcBef>
                <a:spcPts val="800"/>
              </a:spcBef>
              <a:spcAft>
                <a:spcPts val="0"/>
              </a:spcAft>
              <a:buClr>
                <a:schemeClr val="dk1"/>
              </a:buClr>
              <a:buSzPts val="1500"/>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Font typeface="Noto Sans Symbols"/>
              <a:buChar char="▪"/>
            </a:pPr>
            <a:r>
              <a:rPr lang="en-GB" sz="1500">
                <a:latin typeface="Arial"/>
                <a:ea typeface="Arial"/>
                <a:cs typeface="Arial"/>
                <a:sym typeface="Arial"/>
              </a:rPr>
              <a:t>Major Brands have bought land such as Samsung, Adidas.</a:t>
            </a:r>
            <a:endParaRPr/>
          </a:p>
          <a:p>
            <a:pPr indent="0" lvl="0" marL="0" rtl="0" algn="l">
              <a:lnSpc>
                <a:spcPct val="90000"/>
              </a:lnSpc>
              <a:spcBef>
                <a:spcPts val="800"/>
              </a:spcBef>
              <a:spcAft>
                <a:spcPts val="0"/>
              </a:spcAft>
              <a:buClr>
                <a:schemeClr val="dk1"/>
              </a:buClr>
              <a:buSzPts val="1500"/>
              <a:buNone/>
            </a:pPr>
            <a:r>
              <a:t/>
            </a:r>
            <a:endParaRPr sz="1500"/>
          </a:p>
          <a:p>
            <a:pPr indent="-38100" lvl="0" marL="177800" rtl="0" algn="l">
              <a:lnSpc>
                <a:spcPct val="90000"/>
              </a:lnSpc>
              <a:spcBef>
                <a:spcPts val="800"/>
              </a:spcBef>
              <a:spcAft>
                <a:spcPts val="0"/>
              </a:spcAft>
              <a:buClr>
                <a:schemeClr val="dk1"/>
              </a:buClr>
              <a:buSzPts val="2100"/>
              <a:buNone/>
            </a:pPr>
            <a:r>
              <a:t/>
            </a:r>
            <a:endParaRPr/>
          </a:p>
        </p:txBody>
      </p:sp>
      <p:pic>
        <p:nvPicPr>
          <p:cNvPr id="239" name="Google Shape;239;p36"/>
          <p:cNvPicPr preferRelativeResize="0"/>
          <p:nvPr/>
        </p:nvPicPr>
        <p:blipFill rotWithShape="1">
          <a:blip r:embed="rId3">
            <a:alphaModFix/>
          </a:blip>
          <a:srcRect b="0" l="0" r="0" t="0"/>
          <a:stretch/>
        </p:blipFill>
        <p:spPr>
          <a:xfrm>
            <a:off x="4165705" y="417819"/>
            <a:ext cx="4651773" cy="4651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DECENTRALAND</a:t>
            </a:r>
            <a:endParaRPr>
              <a:solidFill>
                <a:schemeClr val="lt1"/>
              </a:solidFill>
              <a:latin typeface="Arial"/>
              <a:ea typeface="Arial"/>
              <a:cs typeface="Arial"/>
              <a:sym typeface="Arial"/>
            </a:endParaRPr>
          </a:p>
        </p:txBody>
      </p:sp>
      <p:sp>
        <p:nvSpPr>
          <p:cNvPr id="245" name="Google Shape;245;p37"/>
          <p:cNvSpPr txBox="1"/>
          <p:nvPr/>
        </p:nvSpPr>
        <p:spPr>
          <a:xfrm>
            <a:off x="541840" y="1257976"/>
            <a:ext cx="4254425" cy="2562225"/>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150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Live events are conducted</a:t>
            </a:r>
            <a:endParaRPr b="0" i="0" sz="1100" u="none" cap="none" strike="noStrike">
              <a:solidFill>
                <a:srgbClr val="000000"/>
              </a:solidFill>
              <a:latin typeface="Arial"/>
              <a:ea typeface="Arial"/>
              <a:cs typeface="Arial"/>
              <a:sym typeface="Arial"/>
            </a:endParaRPr>
          </a:p>
          <a:p>
            <a:pPr indent="-171450" lvl="0" marL="177800" marR="0" rtl="0" algn="l">
              <a:lnSpc>
                <a:spcPct val="15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You can buy land and build game on it</a:t>
            </a:r>
            <a:endParaRPr b="0" i="0" sz="1100" u="none" cap="none" strike="noStrike">
              <a:solidFill>
                <a:srgbClr val="000000"/>
              </a:solidFill>
              <a:latin typeface="Arial"/>
              <a:ea typeface="Arial"/>
              <a:cs typeface="Arial"/>
              <a:sym typeface="Arial"/>
            </a:endParaRPr>
          </a:p>
          <a:p>
            <a:pPr indent="-171450" lvl="0" marL="177800" marR="0" rtl="0" algn="l">
              <a:lnSpc>
                <a:spcPct val="15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You can sell and create wearables</a:t>
            </a:r>
            <a:endParaRPr b="0" i="0" sz="1100" u="none" cap="none" strike="noStrike">
              <a:solidFill>
                <a:srgbClr val="000000"/>
              </a:solidFill>
              <a:latin typeface="Arial"/>
              <a:ea typeface="Arial"/>
              <a:cs typeface="Arial"/>
              <a:sym typeface="Arial"/>
            </a:endParaRPr>
          </a:p>
          <a:p>
            <a:pPr indent="-171450" lvl="0" marL="177800" marR="0" rtl="0" algn="l">
              <a:lnSpc>
                <a:spcPct val="15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The games and experiences on decentraland is created using typescript </a:t>
            </a:r>
            <a:endParaRPr b="0" i="0" sz="1100" u="none" cap="none" strike="noStrike">
              <a:solidFill>
                <a:srgbClr val="000000"/>
              </a:solidFill>
              <a:latin typeface="Arial"/>
              <a:ea typeface="Arial"/>
              <a:cs typeface="Arial"/>
              <a:sym typeface="Arial"/>
            </a:endParaRPr>
          </a:p>
          <a:p>
            <a:pPr indent="-88900" lvl="0" marL="177800" marR="0" rtl="0" algn="l">
              <a:lnSpc>
                <a:spcPct val="90000"/>
              </a:lnSpc>
              <a:spcBef>
                <a:spcPts val="80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88900" lvl="0" marL="177800" marR="0" rtl="0" algn="l">
              <a:lnSpc>
                <a:spcPct val="90000"/>
              </a:lnSpc>
              <a:spcBef>
                <a:spcPts val="80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246" name="Google Shape;246;p37"/>
          <p:cNvPicPr preferRelativeResize="0"/>
          <p:nvPr/>
        </p:nvPicPr>
        <p:blipFill rotWithShape="1">
          <a:blip r:embed="rId4">
            <a:alphaModFix/>
          </a:blip>
          <a:srcRect b="0" l="0" r="0" t="0"/>
          <a:stretch/>
        </p:blipFill>
        <p:spPr>
          <a:xfrm>
            <a:off x="4885412" y="710043"/>
            <a:ext cx="3293044" cy="1907498"/>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4883075" y="2693975"/>
            <a:ext cx="3297731" cy="17216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EVOLUTION SPECTRUM OF THE METAVERSE</a:t>
            </a:r>
            <a:endParaRPr/>
          </a:p>
        </p:txBody>
      </p:sp>
      <p:pic>
        <p:nvPicPr>
          <p:cNvPr id="253" name="Google Shape;253;p38"/>
          <p:cNvPicPr preferRelativeResize="0"/>
          <p:nvPr>
            <p:ph idx="1" type="body"/>
          </p:nvPr>
        </p:nvPicPr>
        <p:blipFill rotWithShape="1">
          <a:blip r:embed="rId3">
            <a:alphaModFix/>
          </a:blip>
          <a:srcRect b="0" l="0" r="0" t="0"/>
          <a:stretch/>
        </p:blipFill>
        <p:spPr>
          <a:xfrm>
            <a:off x="871550" y="1197525"/>
            <a:ext cx="6325800" cy="366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236"/>
        </a:solidFill>
      </p:bgPr>
    </p:bg>
    <p:spTree>
      <p:nvGrpSpPr>
        <p:cNvPr id="257" name="Shape 257"/>
        <p:cNvGrpSpPr/>
        <p:nvPr/>
      </p:nvGrpSpPr>
      <p:grpSpPr>
        <a:xfrm>
          <a:off x="0" y="0"/>
          <a:ext cx="0" cy="0"/>
          <a:chOff x="0" y="0"/>
          <a:chExt cx="0" cy="0"/>
        </a:xfrm>
      </p:grpSpPr>
      <p:pic>
        <p:nvPicPr>
          <p:cNvPr id="258" name="Google Shape;258;p39"/>
          <p:cNvPicPr preferRelativeResize="0"/>
          <p:nvPr/>
        </p:nvPicPr>
        <p:blipFill rotWithShape="1">
          <a:blip r:embed="rId3">
            <a:alphaModFix/>
          </a:blip>
          <a:srcRect b="0" l="0" r="0" t="0"/>
          <a:stretch/>
        </p:blipFill>
        <p:spPr>
          <a:xfrm>
            <a:off x="0" y="214313"/>
            <a:ext cx="9144000" cy="4572000"/>
          </a:xfrm>
          <a:prstGeom prst="rect">
            <a:avLst/>
          </a:prstGeom>
          <a:solidFill>
            <a:schemeClr val="lt1"/>
          </a:solidFill>
          <a:ln>
            <a:noFill/>
          </a:ln>
        </p:spPr>
      </p:pic>
      <p:sp>
        <p:nvSpPr>
          <p:cNvPr id="259" name="Google Shape;259;p39"/>
          <p:cNvSpPr txBox="1"/>
          <p:nvPr>
            <p:ph type="title"/>
          </p:nvPr>
        </p:nvSpPr>
        <p:spPr>
          <a:xfrm>
            <a:off x="414338" y="292379"/>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PHASE 1 – Emerging Metaverse</a:t>
            </a:r>
            <a:endParaRPr>
              <a:solidFill>
                <a:schemeClr val="lt1"/>
              </a:solidFill>
              <a:latin typeface="Arial"/>
              <a:ea typeface="Arial"/>
              <a:cs typeface="Arial"/>
              <a:sym typeface="Arial"/>
            </a:endParaRPr>
          </a:p>
        </p:txBody>
      </p:sp>
      <p:sp>
        <p:nvSpPr>
          <p:cNvPr id="260" name="Google Shape;260;p39"/>
          <p:cNvSpPr txBox="1"/>
          <p:nvPr/>
        </p:nvSpPr>
        <p:spPr>
          <a:xfrm>
            <a:off x="414338" y="1286551"/>
            <a:ext cx="4254425" cy="2562225"/>
          </a:xfrm>
          <a:prstGeom prst="rect">
            <a:avLst/>
          </a:prstGeom>
          <a:noFill/>
          <a:ln>
            <a:noFill/>
          </a:ln>
        </p:spPr>
        <p:txBody>
          <a:bodyPr anchorCtr="0" anchor="t" bIns="34275" lIns="68575" spcFirstLastPara="1" rIns="68575" wrap="square" tIns="34275">
            <a:normAutofit lnSpcReduction="10000"/>
          </a:bodyPr>
          <a:lstStyle/>
          <a:p>
            <a:pPr indent="-171450" lvl="0" marL="177800" marR="0" rtl="0" algn="l">
              <a:lnSpc>
                <a:spcPct val="90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Current phase of commercially available products</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No interoperability between metaverses</a:t>
            </a:r>
            <a:endParaRPr b="0" i="0" sz="1100" u="none" cap="none" strike="noStrike">
              <a:solidFill>
                <a:srgbClr val="000000"/>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Cannot move to different applications by yourself</a:t>
            </a:r>
            <a:endParaRPr b="0" i="0" sz="1100" u="none" cap="none" strike="noStrike">
              <a:solidFill>
                <a:srgbClr val="000000"/>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No standards defined for interoperability</a:t>
            </a:r>
            <a:endParaRPr b="0" i="0" sz="1100" u="none" cap="none" strike="noStrike">
              <a:solidFill>
                <a:srgbClr val="000000"/>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May Last till 2024</a:t>
            </a:r>
            <a:endParaRPr b="0" i="0" sz="1100" u="none" cap="none" strike="noStrike">
              <a:solidFill>
                <a:srgbClr val="000000"/>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628650" y="260780"/>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PHASE 2 – ADVANCED METAVERSE</a:t>
            </a:r>
            <a:endParaRPr>
              <a:solidFill>
                <a:schemeClr val="lt1"/>
              </a:solidFill>
              <a:latin typeface="Arial"/>
              <a:ea typeface="Arial"/>
              <a:cs typeface="Arial"/>
              <a:sym typeface="Arial"/>
            </a:endParaRPr>
          </a:p>
        </p:txBody>
      </p:sp>
      <p:sp>
        <p:nvSpPr>
          <p:cNvPr id="266" name="Google Shape;266;p40"/>
          <p:cNvSpPr txBox="1"/>
          <p:nvPr/>
        </p:nvSpPr>
        <p:spPr>
          <a:xfrm>
            <a:off x="456125" y="1093675"/>
            <a:ext cx="3692700" cy="3801300"/>
          </a:xfrm>
          <a:prstGeom prst="rect">
            <a:avLst/>
          </a:prstGeom>
          <a:noFill/>
          <a:ln>
            <a:noFill/>
          </a:ln>
        </p:spPr>
        <p:txBody>
          <a:bodyPr anchorCtr="0" anchor="t" bIns="34275" lIns="68575" spcFirstLastPara="1" rIns="68575" wrap="square" tIns="34275">
            <a:normAutofit lnSpcReduction="20000"/>
          </a:bodyPr>
          <a:lstStyle/>
          <a:p>
            <a:pPr indent="-177800" lvl="0" marL="1778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Convergence of technologies to enable mature solutions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a:solidFill>
                <a:schemeClr val="lt1"/>
              </a:solidFill>
            </a:endParaRPr>
          </a:p>
          <a:p>
            <a:pPr indent="-177800" lvl="0" marL="177800" marR="0" rtl="0" algn="l">
              <a:lnSpc>
                <a:spcPct val="100000"/>
              </a:lnSpc>
              <a:spcBef>
                <a:spcPts val="8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Methods to link physical world to digital world</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800"/>
              </a:spcBef>
              <a:spcAft>
                <a:spcPts val="0"/>
              </a:spcAft>
              <a:buNone/>
            </a:pPr>
            <a:r>
              <a:t/>
            </a:r>
            <a:endParaRPr>
              <a:solidFill>
                <a:schemeClr val="lt1"/>
              </a:solidFill>
            </a:endParaRPr>
          </a:p>
          <a:p>
            <a:pPr indent="-177800" lvl="0" marL="177800" marR="0" rtl="0" algn="l">
              <a:lnSpc>
                <a:spcPct val="100000"/>
              </a:lnSpc>
              <a:spcBef>
                <a:spcPts val="8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Technology to sense and map people, places, things and processes. This will also involve graph technologies that establish processes and relationships between these elements.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800"/>
              </a:spcBef>
              <a:spcAft>
                <a:spcPts val="0"/>
              </a:spcAft>
              <a:buNone/>
            </a:pPr>
            <a:r>
              <a:t/>
            </a:r>
            <a:endParaRPr>
              <a:solidFill>
                <a:schemeClr val="lt1"/>
              </a:solidFill>
            </a:endParaRPr>
          </a:p>
          <a:p>
            <a:pPr indent="-177800" lvl="0" marL="177800" marR="0" rtl="0" algn="l">
              <a:lnSpc>
                <a:spcPct val="100000"/>
              </a:lnSpc>
              <a:spcBef>
                <a:spcPts val="8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Integration of Sensor technologies, sensor fusion and technologies that enable data integration. </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800"/>
              </a:spcBef>
              <a:spcAft>
                <a:spcPts val="0"/>
              </a:spcAft>
              <a:buNone/>
            </a:pPr>
            <a:r>
              <a:t/>
            </a:r>
            <a:endParaRPr>
              <a:solidFill>
                <a:schemeClr val="lt1"/>
              </a:solidFill>
            </a:endParaRPr>
          </a:p>
          <a:p>
            <a:pPr indent="-177800" lvl="0" marL="177800" marR="0" rtl="0" algn="l">
              <a:lnSpc>
                <a:spcPct val="100000"/>
              </a:lnSpc>
              <a:spcBef>
                <a:spcPts val="8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Interoperability standards and protocols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PHASE 3 - MATURE METAVERSE</a:t>
            </a:r>
            <a:endParaRPr>
              <a:solidFill>
                <a:schemeClr val="lt1"/>
              </a:solidFill>
              <a:latin typeface="Arial"/>
              <a:ea typeface="Arial"/>
              <a:cs typeface="Arial"/>
              <a:sym typeface="Arial"/>
            </a:endParaRPr>
          </a:p>
        </p:txBody>
      </p:sp>
      <p:sp>
        <p:nvSpPr>
          <p:cNvPr id="272" name="Google Shape;272;p41"/>
          <p:cNvSpPr txBox="1"/>
          <p:nvPr/>
        </p:nvSpPr>
        <p:spPr>
          <a:xfrm>
            <a:off x="600754" y="1408500"/>
            <a:ext cx="2717100" cy="2562300"/>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Collaboration and interoperability</a:t>
            </a:r>
            <a:endParaRPr b="0" i="0" sz="1100" u="none" cap="none" strike="noStrike">
              <a:solidFill>
                <a:srgbClr val="000000"/>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Real-time localized content updates</a:t>
            </a:r>
            <a:endParaRPr b="0" i="0" sz="1100" u="none" cap="none" strike="noStrike">
              <a:solidFill>
                <a:srgbClr val="000000"/>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AI-powered self-construction of 3D spaces</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SECURITY RISKS IN METAVERSE</a:t>
            </a:r>
            <a:endParaRPr>
              <a:solidFill>
                <a:schemeClr val="lt1"/>
              </a:solidFill>
              <a:latin typeface="Arial"/>
              <a:ea typeface="Arial"/>
              <a:cs typeface="Arial"/>
              <a:sym typeface="Arial"/>
            </a:endParaRPr>
          </a:p>
        </p:txBody>
      </p:sp>
      <p:sp>
        <p:nvSpPr>
          <p:cNvPr id="278" name="Google Shape;278;p42"/>
          <p:cNvSpPr txBox="1"/>
          <p:nvPr/>
        </p:nvSpPr>
        <p:spPr>
          <a:xfrm>
            <a:off x="541840" y="1257975"/>
            <a:ext cx="4254425" cy="3196459"/>
          </a:xfrm>
          <a:prstGeom prst="rect">
            <a:avLst/>
          </a:prstGeom>
          <a:noFill/>
          <a:ln>
            <a:noFill/>
          </a:ln>
        </p:spPr>
        <p:txBody>
          <a:bodyPr anchorCtr="0" anchor="t" bIns="34275" lIns="68575" spcFirstLastPara="1" rIns="68575" wrap="square" tIns="34275">
            <a:normAutofit fontScale="70000" lnSpcReduction="20000"/>
          </a:bodyPr>
          <a:lstStyle/>
          <a:p>
            <a:pPr indent="-173990" lvl="0" marL="177800" marR="0" rtl="0" algn="l">
              <a:lnSpc>
                <a:spcPct val="150000"/>
              </a:lnSpc>
              <a:spcBef>
                <a:spcPts val="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Cyber Bullying and Harassment</a:t>
            </a:r>
            <a:endParaRPr b="0" i="0" sz="1100" u="none" cap="none" strike="noStrike">
              <a:solidFill>
                <a:srgbClr val="000000"/>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Theft of Virtual Objects (Crypto Currency, NFT)</a:t>
            </a:r>
            <a:endParaRPr b="0" i="0" sz="1100" u="none" cap="none" strike="noStrike">
              <a:solidFill>
                <a:srgbClr val="000000"/>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Identity Theft of a person in Metaverse</a:t>
            </a:r>
            <a:endParaRPr b="0" i="0" sz="2200" u="none" cap="none" strike="noStrike">
              <a:solidFill>
                <a:schemeClr val="lt1"/>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Fraud and Ponzi Schemes (Pre-booking/Land sale Scams)</a:t>
            </a:r>
            <a:endParaRPr b="0" i="0" sz="1100" u="none" cap="none" strike="noStrike">
              <a:solidFill>
                <a:srgbClr val="000000"/>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Ransomware Attacks in Metaverse</a:t>
            </a:r>
            <a:endParaRPr b="0" i="0" sz="2200" u="none" cap="none" strike="noStrike">
              <a:solidFill>
                <a:schemeClr val="lt1"/>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Social Engineering Attacks</a:t>
            </a:r>
            <a:endParaRPr b="0" i="0" sz="1100" u="none" cap="none" strike="noStrike">
              <a:solidFill>
                <a:srgbClr val="000000"/>
              </a:solidFill>
              <a:latin typeface="Arial"/>
              <a:ea typeface="Arial"/>
              <a:cs typeface="Arial"/>
              <a:sym typeface="Arial"/>
            </a:endParaRPr>
          </a:p>
          <a:p>
            <a:pPr indent="-173990" lvl="0" marL="177800" marR="0" rtl="0" algn="l">
              <a:lnSpc>
                <a:spcPct val="150000"/>
              </a:lnSpc>
              <a:spcBef>
                <a:spcPts val="800"/>
              </a:spcBef>
              <a:spcAft>
                <a:spcPts val="0"/>
              </a:spcAft>
              <a:buClr>
                <a:schemeClr val="lt1"/>
              </a:buClr>
              <a:buSzPct val="100000"/>
              <a:buFont typeface="Arial"/>
              <a:buChar char="•"/>
            </a:pPr>
            <a:r>
              <a:rPr b="0" i="0" lang="en-GB" sz="2200" u="none" cap="none" strike="noStrike">
                <a:solidFill>
                  <a:schemeClr val="lt1"/>
                </a:solidFill>
                <a:latin typeface="Arial"/>
                <a:ea typeface="Arial"/>
                <a:cs typeface="Arial"/>
                <a:sym typeface="Arial"/>
              </a:rPr>
              <a:t>Money Laundering</a:t>
            </a:r>
            <a:endParaRPr b="0" i="0" sz="1100" u="none" cap="none" strike="noStrike">
              <a:solidFill>
                <a:srgbClr val="000000"/>
              </a:solidFill>
              <a:latin typeface="Arial"/>
              <a:ea typeface="Arial"/>
              <a:cs typeface="Arial"/>
              <a:sym typeface="Arial"/>
            </a:endParaRPr>
          </a:p>
          <a:p>
            <a:pPr indent="-114300" lvl="0" marL="177800" marR="0" rtl="0" algn="l">
              <a:lnSpc>
                <a:spcPct val="90000"/>
              </a:lnSpc>
              <a:spcBef>
                <a:spcPts val="800"/>
              </a:spcBef>
              <a:spcAft>
                <a:spcPts val="0"/>
              </a:spcAft>
              <a:buClr>
                <a:schemeClr val="dk1"/>
              </a:buClr>
              <a:buSzPct val="100000"/>
              <a:buFont typeface="Arial"/>
              <a:buNone/>
            </a:pPr>
            <a:r>
              <a:t/>
            </a:r>
            <a:endParaRPr b="0" i="0" sz="1400" u="none" cap="none" strike="noStrike">
              <a:solidFill>
                <a:schemeClr val="lt1"/>
              </a:solidFill>
              <a:latin typeface="Arial"/>
              <a:ea typeface="Arial"/>
              <a:cs typeface="Arial"/>
              <a:sym typeface="Arial"/>
            </a:endParaRPr>
          </a:p>
          <a:p>
            <a:pPr indent="-114300" lvl="0" marL="177800" marR="0" rtl="0" algn="l">
              <a:lnSpc>
                <a:spcPct val="90000"/>
              </a:lnSpc>
              <a:spcBef>
                <a:spcPts val="800"/>
              </a:spcBef>
              <a:spcAft>
                <a:spcPts val="0"/>
              </a:spcAft>
              <a:buClr>
                <a:schemeClr val="dk1"/>
              </a:buClr>
              <a:buSzPct val="100000"/>
              <a:buFont typeface="Arial"/>
              <a:buNone/>
            </a:pPr>
            <a:r>
              <a:t/>
            </a:r>
            <a:endParaRPr b="0" i="0" sz="1400" u="none" cap="none" strike="noStrike">
              <a:solidFill>
                <a:schemeClr val="lt1"/>
              </a:solidFill>
              <a:latin typeface="Arial"/>
              <a:ea typeface="Arial"/>
              <a:cs typeface="Arial"/>
              <a:sym typeface="Arial"/>
            </a:endParaRPr>
          </a:p>
          <a:p>
            <a:pPr indent="-88900" lvl="0" marL="177800" marR="0" rtl="0" algn="l">
              <a:lnSpc>
                <a:spcPct val="90000"/>
              </a:lnSpc>
              <a:spcBef>
                <a:spcPts val="800"/>
              </a:spcBef>
              <a:spcAft>
                <a:spcPts val="0"/>
              </a:spcAft>
              <a:buClr>
                <a:schemeClr val="dk1"/>
              </a:buClr>
              <a:buSzPct val="1000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CONCLUSION</a:t>
            </a:r>
            <a:endParaRPr>
              <a:solidFill>
                <a:schemeClr val="lt1"/>
              </a:solidFill>
              <a:latin typeface="Arial"/>
              <a:ea typeface="Arial"/>
              <a:cs typeface="Arial"/>
              <a:sym typeface="Arial"/>
            </a:endParaRPr>
          </a:p>
        </p:txBody>
      </p:sp>
      <p:sp>
        <p:nvSpPr>
          <p:cNvPr id="284" name="Google Shape;284;p43"/>
          <p:cNvSpPr txBox="1"/>
          <p:nvPr/>
        </p:nvSpPr>
        <p:spPr>
          <a:xfrm>
            <a:off x="541840" y="1257976"/>
            <a:ext cx="4254425" cy="2562225"/>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85" name="Google Shape;285;p43"/>
          <p:cNvSpPr/>
          <p:nvPr/>
        </p:nvSpPr>
        <p:spPr>
          <a:xfrm flipH="1">
            <a:off x="242887" y="518021"/>
            <a:ext cx="35719" cy="4270734"/>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7CAAC"/>
              </a:solidFill>
              <a:latin typeface="Calibri"/>
              <a:ea typeface="Calibri"/>
              <a:cs typeface="Calibri"/>
              <a:sym typeface="Calibri"/>
            </a:endParaRPr>
          </a:p>
        </p:txBody>
      </p:sp>
      <p:sp>
        <p:nvSpPr>
          <p:cNvPr id="286" name="Google Shape;286;p43"/>
          <p:cNvSpPr/>
          <p:nvPr/>
        </p:nvSpPr>
        <p:spPr>
          <a:xfrm>
            <a:off x="628650" y="1155826"/>
            <a:ext cx="8072438" cy="810222"/>
          </a:xfrm>
          <a:prstGeom prst="rect">
            <a:avLst/>
          </a:prstGeom>
          <a:noFill/>
          <a:ln>
            <a:noFill/>
          </a:ln>
        </p:spPr>
        <p:txBody>
          <a:bodyPr anchorCtr="0" anchor="t" bIns="34275" lIns="68575" spcFirstLastPara="1" rIns="68575" wrap="square" tIns="34275">
            <a:noAutofit/>
          </a:bodyPr>
          <a:lstStyle/>
          <a:p>
            <a:pPr indent="0" lvl="0" marL="0" marR="0" rtl="0" algn="just">
              <a:lnSpc>
                <a:spcPct val="107000"/>
              </a:lnSpc>
              <a:spcBef>
                <a:spcPts val="0"/>
              </a:spcBef>
              <a:spcAft>
                <a:spcPts val="0"/>
              </a:spcAft>
              <a:buClr>
                <a:srgbClr val="000000"/>
              </a:buClr>
              <a:buSzPts val="1500"/>
              <a:buFont typeface="Arial"/>
              <a:buNone/>
            </a:pPr>
            <a:r>
              <a:rPr b="0" i="0" lang="en-GB" sz="1500" u="none" cap="none" strike="noStrike">
                <a:solidFill>
                  <a:schemeClr val="lt1"/>
                </a:solidFill>
                <a:latin typeface="Arial"/>
                <a:ea typeface="Arial"/>
                <a:cs typeface="Arial"/>
                <a:sym typeface="Arial"/>
              </a:rPr>
              <a:t>In short, the possibilities of metaverse seem endless yet enticing, difficult to speculate its final stage. Should we expect it all to go down without ever reaching the advanced stage? Or should we anticipate metaverse giants or perhaps underdogs revolutionizing the tech industry?</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333496" y="247801"/>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b="1" lang="en-GB">
                <a:solidFill>
                  <a:schemeClr val="lt1"/>
                </a:solidFill>
                <a:latin typeface="Arial"/>
                <a:ea typeface="Arial"/>
                <a:cs typeface="Arial"/>
                <a:sym typeface="Arial"/>
              </a:rPr>
              <a:t>AGENDA</a:t>
            </a:r>
            <a:endParaRPr b="1">
              <a:solidFill>
                <a:schemeClr val="lt1"/>
              </a:solidFill>
              <a:latin typeface="Arial"/>
              <a:ea typeface="Arial"/>
              <a:cs typeface="Arial"/>
              <a:sym typeface="Arial"/>
            </a:endParaRPr>
          </a:p>
        </p:txBody>
      </p:sp>
      <p:grpSp>
        <p:nvGrpSpPr>
          <p:cNvPr id="139" name="Google Shape;139;p26"/>
          <p:cNvGrpSpPr/>
          <p:nvPr/>
        </p:nvGrpSpPr>
        <p:grpSpPr>
          <a:xfrm>
            <a:off x="1843098" y="1161400"/>
            <a:ext cx="4584997" cy="3745440"/>
            <a:chOff x="0" y="36160"/>
            <a:chExt cx="4868334" cy="4993920"/>
          </a:xfrm>
        </p:grpSpPr>
        <p:sp>
          <p:nvSpPr>
            <p:cNvPr id="140" name="Google Shape;140;p26"/>
            <p:cNvSpPr/>
            <p:nvPr/>
          </p:nvSpPr>
          <p:spPr>
            <a:xfrm>
              <a:off x="0" y="27232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1" name="Google Shape;141;p26"/>
            <p:cNvSpPr/>
            <p:nvPr/>
          </p:nvSpPr>
          <p:spPr>
            <a:xfrm>
              <a:off x="243416" y="3616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2" name="Google Shape;142;p26"/>
            <p:cNvSpPr txBox="1"/>
            <p:nvPr/>
          </p:nvSpPr>
          <p:spPr>
            <a:xfrm>
              <a:off x="266473" y="5921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History</a:t>
              </a:r>
              <a:endParaRPr b="1" i="0" sz="1400" u="none" cap="none" strike="noStrike">
                <a:solidFill>
                  <a:schemeClr val="lt1"/>
                </a:solidFill>
                <a:latin typeface="Arial"/>
                <a:ea typeface="Arial"/>
                <a:cs typeface="Arial"/>
                <a:sym typeface="Arial"/>
              </a:endParaRPr>
            </a:p>
          </p:txBody>
        </p:sp>
        <p:sp>
          <p:nvSpPr>
            <p:cNvPr id="143" name="Google Shape;143;p26"/>
            <p:cNvSpPr/>
            <p:nvPr/>
          </p:nvSpPr>
          <p:spPr>
            <a:xfrm>
              <a:off x="0" y="99808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 name="Google Shape;144;p26"/>
            <p:cNvSpPr/>
            <p:nvPr/>
          </p:nvSpPr>
          <p:spPr>
            <a:xfrm>
              <a:off x="243416" y="76192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 name="Google Shape;145;p26"/>
            <p:cNvSpPr txBox="1"/>
            <p:nvPr/>
          </p:nvSpPr>
          <p:spPr>
            <a:xfrm>
              <a:off x="266473" y="78497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Concept</a:t>
              </a:r>
              <a:endParaRPr b="1" i="0" sz="1400" u="none" cap="none" strike="noStrike">
                <a:solidFill>
                  <a:schemeClr val="lt1"/>
                </a:solidFill>
                <a:latin typeface="Arial"/>
                <a:ea typeface="Arial"/>
                <a:cs typeface="Arial"/>
                <a:sym typeface="Arial"/>
              </a:endParaRPr>
            </a:p>
          </p:txBody>
        </p:sp>
        <p:sp>
          <p:nvSpPr>
            <p:cNvPr id="146" name="Google Shape;146;p26"/>
            <p:cNvSpPr/>
            <p:nvPr/>
          </p:nvSpPr>
          <p:spPr>
            <a:xfrm>
              <a:off x="0" y="172384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 name="Google Shape;147;p26"/>
            <p:cNvSpPr/>
            <p:nvPr/>
          </p:nvSpPr>
          <p:spPr>
            <a:xfrm>
              <a:off x="243416" y="148768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 name="Google Shape;148;p26"/>
            <p:cNvSpPr txBox="1"/>
            <p:nvPr/>
          </p:nvSpPr>
          <p:spPr>
            <a:xfrm>
              <a:off x="266473" y="151073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Key Technologies</a:t>
              </a:r>
              <a:endParaRPr b="1" i="0" sz="1400" u="none" cap="none" strike="noStrike">
                <a:solidFill>
                  <a:schemeClr val="lt1"/>
                </a:solidFill>
                <a:latin typeface="Arial"/>
                <a:ea typeface="Arial"/>
                <a:cs typeface="Arial"/>
                <a:sym typeface="Arial"/>
              </a:endParaRPr>
            </a:p>
          </p:txBody>
        </p:sp>
        <p:sp>
          <p:nvSpPr>
            <p:cNvPr id="149" name="Google Shape;149;p26"/>
            <p:cNvSpPr/>
            <p:nvPr/>
          </p:nvSpPr>
          <p:spPr>
            <a:xfrm>
              <a:off x="0" y="244960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 name="Google Shape;150;p26"/>
            <p:cNvSpPr/>
            <p:nvPr/>
          </p:nvSpPr>
          <p:spPr>
            <a:xfrm>
              <a:off x="243416" y="221344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 name="Google Shape;151;p26"/>
            <p:cNvSpPr txBox="1"/>
            <p:nvPr/>
          </p:nvSpPr>
          <p:spPr>
            <a:xfrm>
              <a:off x="266473" y="223649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Current Projects</a:t>
              </a:r>
              <a:endParaRPr b="1" i="0" sz="1400" u="none" cap="none" strike="noStrike">
                <a:solidFill>
                  <a:schemeClr val="lt1"/>
                </a:solidFill>
                <a:latin typeface="Arial"/>
                <a:ea typeface="Arial"/>
                <a:cs typeface="Arial"/>
                <a:sym typeface="Arial"/>
              </a:endParaRPr>
            </a:p>
          </p:txBody>
        </p:sp>
        <p:sp>
          <p:nvSpPr>
            <p:cNvPr id="152" name="Google Shape;152;p26"/>
            <p:cNvSpPr/>
            <p:nvPr/>
          </p:nvSpPr>
          <p:spPr>
            <a:xfrm>
              <a:off x="0" y="317536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 name="Google Shape;153;p26"/>
            <p:cNvSpPr/>
            <p:nvPr/>
          </p:nvSpPr>
          <p:spPr>
            <a:xfrm>
              <a:off x="243416" y="293920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 name="Google Shape;154;p26"/>
            <p:cNvSpPr txBox="1"/>
            <p:nvPr/>
          </p:nvSpPr>
          <p:spPr>
            <a:xfrm>
              <a:off x="266473" y="296225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Expected Security Risks</a:t>
              </a:r>
              <a:endParaRPr b="1" i="0" sz="1400" u="none" cap="none" strike="noStrike">
                <a:solidFill>
                  <a:schemeClr val="lt1"/>
                </a:solidFill>
                <a:latin typeface="Arial"/>
                <a:ea typeface="Arial"/>
                <a:cs typeface="Arial"/>
                <a:sym typeface="Arial"/>
              </a:endParaRPr>
            </a:p>
          </p:txBody>
        </p:sp>
        <p:sp>
          <p:nvSpPr>
            <p:cNvPr id="155" name="Google Shape;155;p26"/>
            <p:cNvSpPr/>
            <p:nvPr/>
          </p:nvSpPr>
          <p:spPr>
            <a:xfrm>
              <a:off x="0" y="390112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 name="Google Shape;156;p26"/>
            <p:cNvSpPr/>
            <p:nvPr/>
          </p:nvSpPr>
          <p:spPr>
            <a:xfrm>
              <a:off x="243416" y="366496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 name="Google Shape;157;p26"/>
            <p:cNvSpPr txBox="1"/>
            <p:nvPr/>
          </p:nvSpPr>
          <p:spPr>
            <a:xfrm>
              <a:off x="266473" y="368801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Evolution Spectrum of Metaverse</a:t>
              </a:r>
              <a:endParaRPr b="1" i="0" sz="1400" u="none" cap="none" strike="noStrike">
                <a:solidFill>
                  <a:schemeClr val="lt1"/>
                </a:solidFill>
                <a:latin typeface="Arial"/>
                <a:ea typeface="Arial"/>
                <a:cs typeface="Arial"/>
                <a:sym typeface="Arial"/>
              </a:endParaRPr>
            </a:p>
          </p:txBody>
        </p:sp>
        <p:sp>
          <p:nvSpPr>
            <p:cNvPr id="158" name="Google Shape;158;p26"/>
            <p:cNvSpPr/>
            <p:nvPr/>
          </p:nvSpPr>
          <p:spPr>
            <a:xfrm>
              <a:off x="0" y="4626880"/>
              <a:ext cx="4868334" cy="403200"/>
            </a:xfrm>
            <a:prstGeom prst="rect">
              <a:avLst/>
            </a:prstGeom>
            <a:noFill/>
            <a:ln cap="flat" cmpd="sng" w="12700">
              <a:solidFill>
                <a:srgbClr val="599BD5"/>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9" name="Google Shape;159;p26"/>
            <p:cNvSpPr/>
            <p:nvPr/>
          </p:nvSpPr>
          <p:spPr>
            <a:xfrm>
              <a:off x="243416" y="4390720"/>
              <a:ext cx="3407833" cy="472320"/>
            </a:xfrm>
            <a:prstGeom prst="roundRect">
              <a:avLst>
                <a:gd fmla="val 16667" name="adj"/>
              </a:avLst>
            </a:prstGeom>
            <a:solidFill>
              <a:srgbClr val="7030A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0" name="Google Shape;160;p26"/>
            <p:cNvSpPr txBox="1"/>
            <p:nvPr/>
          </p:nvSpPr>
          <p:spPr>
            <a:xfrm>
              <a:off x="266473" y="4413777"/>
              <a:ext cx="3361719" cy="426206"/>
            </a:xfrm>
            <a:prstGeom prst="rect">
              <a:avLst/>
            </a:prstGeom>
            <a:noFill/>
            <a:ln>
              <a:noFill/>
            </a:ln>
          </p:spPr>
          <p:txBody>
            <a:bodyPr anchorCtr="0" anchor="ctr" bIns="0" lIns="96600" spcFirstLastPara="1" rIns="96600" wrap="square" tIns="0">
              <a:noAutofit/>
            </a:bodyPr>
            <a:lstStyle/>
            <a:p>
              <a:pPr indent="0" lvl="0" marL="0" marR="0" rtl="0" algn="l">
                <a:lnSpc>
                  <a:spcPct val="9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Conclusion</a:t>
              </a:r>
              <a:endParaRPr b="1" i="0" sz="1400" u="none" cap="none" strike="noStrike">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4"/>
          <p:cNvSpPr txBox="1"/>
          <p:nvPr/>
        </p:nvSpPr>
        <p:spPr>
          <a:xfrm>
            <a:off x="541840" y="1257976"/>
            <a:ext cx="4254425" cy="2562225"/>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92" name="Google Shape;292;p44"/>
          <p:cNvSpPr/>
          <p:nvPr/>
        </p:nvSpPr>
        <p:spPr>
          <a:xfrm flipH="1">
            <a:off x="242887" y="518021"/>
            <a:ext cx="35719" cy="4270734"/>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7CAAC"/>
              </a:solidFill>
              <a:latin typeface="Calibri"/>
              <a:ea typeface="Calibri"/>
              <a:cs typeface="Calibri"/>
              <a:sym typeface="Calibri"/>
            </a:endParaRPr>
          </a:p>
        </p:txBody>
      </p:sp>
      <p:sp>
        <p:nvSpPr>
          <p:cNvPr id="293" name="Google Shape;293;p44"/>
          <p:cNvSpPr/>
          <p:nvPr/>
        </p:nvSpPr>
        <p:spPr>
          <a:xfrm>
            <a:off x="521494" y="4794089"/>
            <a:ext cx="3228975" cy="34289"/>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35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7CAAC"/>
              </a:solidFill>
              <a:latin typeface="Calibri"/>
              <a:ea typeface="Calibri"/>
              <a:cs typeface="Calibri"/>
              <a:sym typeface="Calibri"/>
            </a:endParaRPr>
          </a:p>
        </p:txBody>
      </p:sp>
      <p:sp>
        <p:nvSpPr>
          <p:cNvPr id="294" name="Google Shape;294;p44"/>
          <p:cNvSpPr txBox="1"/>
          <p:nvPr/>
        </p:nvSpPr>
        <p:spPr>
          <a:xfrm>
            <a:off x="2152950" y="1308775"/>
            <a:ext cx="4521900" cy="2126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FF00FF"/>
              </a:buClr>
              <a:buSzPts val="4500"/>
              <a:buFont typeface="Arial"/>
              <a:buNone/>
            </a:pPr>
            <a:r>
              <a:rPr b="1" i="0" lang="en-GB" sz="5600" u="none" cap="none" strike="noStrike">
                <a:solidFill>
                  <a:srgbClr val="FF00FF"/>
                </a:solidFill>
                <a:latin typeface="Arial"/>
                <a:ea typeface="Arial"/>
                <a:cs typeface="Arial"/>
                <a:sym typeface="Arial"/>
              </a:rPr>
              <a:t>THANK YOU</a:t>
            </a:r>
            <a:endParaRPr b="1" i="0" sz="5600" u="none" cap="none" strike="noStrike">
              <a:solidFill>
                <a:srgbClr val="FF00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7"/>
          <p:cNvPicPr preferRelativeResize="0"/>
          <p:nvPr>
            <p:ph idx="1" type="body"/>
          </p:nvPr>
        </p:nvPicPr>
        <p:blipFill rotWithShape="1">
          <a:blip r:embed="rId4">
            <a:alphaModFix/>
          </a:blip>
          <a:srcRect b="0" l="0" r="0" t="0"/>
          <a:stretch/>
        </p:blipFill>
        <p:spPr>
          <a:xfrm>
            <a:off x="5570727" y="1268016"/>
            <a:ext cx="2944623" cy="1664352"/>
          </a:xfrm>
          <a:prstGeom prst="rect">
            <a:avLst/>
          </a:prstGeom>
          <a:noFill/>
          <a:ln>
            <a:noFill/>
          </a:ln>
          <a:effectLst>
            <a:outerShdw blurRad="292100" rotWithShape="0" algn="tl" dir="2700000" dist="139700">
              <a:srgbClr val="333333">
                <a:alpha val="64313"/>
              </a:srgbClr>
            </a:outerShdw>
          </a:effectLst>
        </p:spPr>
      </p:pic>
      <p:pic>
        <p:nvPicPr>
          <p:cNvPr id="166" name="Google Shape;166;p27"/>
          <p:cNvPicPr preferRelativeResize="0"/>
          <p:nvPr/>
        </p:nvPicPr>
        <p:blipFill rotWithShape="1">
          <a:blip r:embed="rId5">
            <a:alphaModFix/>
          </a:blip>
          <a:srcRect b="0" l="0" r="0" t="0"/>
          <a:stretch/>
        </p:blipFill>
        <p:spPr>
          <a:xfrm>
            <a:off x="5568136" y="3000506"/>
            <a:ext cx="2947214" cy="1639388"/>
          </a:xfrm>
          <a:prstGeom prst="rect">
            <a:avLst/>
          </a:prstGeom>
          <a:noFill/>
          <a:ln>
            <a:noFill/>
          </a:ln>
          <a:effectLst>
            <a:outerShdw blurRad="292100" rotWithShape="0" algn="tl" dir="2700000" dist="139700">
              <a:srgbClr val="333333">
                <a:alpha val="64313"/>
              </a:srgbClr>
            </a:outerShdw>
          </a:effectLst>
        </p:spPr>
      </p:pic>
      <p:sp>
        <p:nvSpPr>
          <p:cNvPr id="167" name="Google Shape;167;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en-GB">
                <a:solidFill>
                  <a:schemeClr val="lt1"/>
                </a:solidFill>
                <a:latin typeface="Arial"/>
                <a:ea typeface="Arial"/>
                <a:cs typeface="Arial"/>
                <a:sym typeface="Arial"/>
              </a:rPr>
              <a:t>BACKGROUND</a:t>
            </a:r>
            <a:endParaRPr>
              <a:solidFill>
                <a:schemeClr val="lt1"/>
              </a:solidFill>
              <a:latin typeface="Arial"/>
              <a:ea typeface="Arial"/>
              <a:cs typeface="Arial"/>
              <a:sym typeface="Arial"/>
            </a:endParaRPr>
          </a:p>
        </p:txBody>
      </p:sp>
      <p:sp>
        <p:nvSpPr>
          <p:cNvPr id="168" name="Google Shape;168;p27"/>
          <p:cNvSpPr txBox="1"/>
          <p:nvPr/>
        </p:nvSpPr>
        <p:spPr>
          <a:xfrm>
            <a:off x="541851" y="1257975"/>
            <a:ext cx="4542600" cy="30675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90000"/>
              </a:lnSpc>
              <a:spcBef>
                <a:spcPts val="0"/>
              </a:spcBef>
              <a:spcAft>
                <a:spcPts val="0"/>
              </a:spcAft>
              <a:buClr>
                <a:schemeClr val="lt1"/>
              </a:buClr>
              <a:buSzPts val="1700"/>
              <a:buFont typeface="Arial"/>
              <a:buChar char="•"/>
            </a:pPr>
            <a:r>
              <a:rPr b="0" i="0" lang="en-GB" sz="1700" u="none" cap="none" strike="noStrike">
                <a:solidFill>
                  <a:schemeClr val="lt1"/>
                </a:solidFill>
                <a:latin typeface="Arial"/>
                <a:ea typeface="Arial"/>
                <a:cs typeface="Arial"/>
                <a:sym typeface="Arial"/>
              </a:rPr>
              <a:t>Neil Stephenson, coined the term “Metaverse” in snowcrash</a:t>
            </a:r>
            <a:endParaRPr b="0" i="0" sz="1700" u="none" cap="none" strike="noStrike">
              <a:solidFill>
                <a:schemeClr val="lt1"/>
              </a:solidFill>
              <a:latin typeface="Arial"/>
              <a:ea typeface="Arial"/>
              <a:cs typeface="Arial"/>
              <a:sym typeface="Arial"/>
            </a:endParaRPr>
          </a:p>
          <a:p>
            <a:pPr indent="0" lvl="0" marL="101600" marR="0" rtl="0" algn="l">
              <a:lnSpc>
                <a:spcPct val="90000"/>
              </a:lnSpc>
              <a:spcBef>
                <a:spcPts val="80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a:p>
            <a:pPr indent="-76200" lvl="0" marL="177800" marR="0" rtl="0" algn="l">
              <a:lnSpc>
                <a:spcPct val="90000"/>
              </a:lnSpc>
              <a:spcBef>
                <a:spcPts val="80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a:p>
            <a:pPr indent="-184150" lvl="0" marL="177800" marR="0" rtl="0" algn="l">
              <a:lnSpc>
                <a:spcPct val="90000"/>
              </a:lnSpc>
              <a:spcBef>
                <a:spcPts val="800"/>
              </a:spcBef>
              <a:spcAft>
                <a:spcPts val="0"/>
              </a:spcAft>
              <a:buClr>
                <a:schemeClr val="lt1"/>
              </a:buClr>
              <a:buSzPts val="1700"/>
              <a:buFont typeface="Arial"/>
              <a:buChar char="•"/>
            </a:pPr>
            <a:r>
              <a:rPr b="0" i="0" lang="en-GB" sz="1700" u="none" cap="none" strike="noStrike">
                <a:solidFill>
                  <a:schemeClr val="lt1"/>
                </a:solidFill>
                <a:latin typeface="Arial"/>
                <a:ea typeface="Arial"/>
                <a:cs typeface="Arial"/>
                <a:sym typeface="Arial"/>
              </a:rPr>
              <a:t>Inspired creation of virtual worlds like “Active worlds” and “Second Life”. </a:t>
            </a:r>
            <a:endParaRPr b="0" i="0" sz="1100" u="none" cap="none" strike="noStrike">
              <a:solidFill>
                <a:srgbClr val="000000"/>
              </a:solidFill>
              <a:latin typeface="Arial"/>
              <a:ea typeface="Arial"/>
              <a:cs typeface="Arial"/>
              <a:sym typeface="Arial"/>
            </a:endParaRPr>
          </a:p>
          <a:p>
            <a:pPr indent="0" lvl="0" marL="101600" marR="0" rtl="0" algn="l">
              <a:lnSpc>
                <a:spcPct val="90000"/>
              </a:lnSpc>
              <a:spcBef>
                <a:spcPts val="80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700"/>
              <a:buFont typeface="Arial"/>
              <a:buNone/>
            </a:pPr>
            <a:r>
              <a:t/>
            </a:r>
            <a:endParaRPr b="0" i="0" sz="1700" u="none" cap="none" strike="noStrike">
              <a:solidFill>
                <a:schemeClr val="lt1"/>
              </a:solidFill>
              <a:latin typeface="Arial"/>
              <a:ea typeface="Arial"/>
              <a:cs typeface="Arial"/>
              <a:sym typeface="Arial"/>
            </a:endParaRPr>
          </a:p>
          <a:p>
            <a:pPr indent="-184150" lvl="0" marL="177800" marR="0" rtl="0" algn="l">
              <a:lnSpc>
                <a:spcPct val="90000"/>
              </a:lnSpc>
              <a:spcBef>
                <a:spcPts val="800"/>
              </a:spcBef>
              <a:spcAft>
                <a:spcPts val="0"/>
              </a:spcAft>
              <a:buClr>
                <a:schemeClr val="lt1"/>
              </a:buClr>
              <a:buSzPts val="1700"/>
              <a:buFont typeface="Arial"/>
              <a:buChar char="•"/>
            </a:pPr>
            <a:r>
              <a:rPr b="0" i="0" lang="en-GB" sz="1700" u="none" cap="none" strike="noStrike">
                <a:solidFill>
                  <a:schemeClr val="lt1"/>
                </a:solidFill>
                <a:latin typeface="Arial"/>
                <a:ea typeface="Arial"/>
                <a:cs typeface="Arial"/>
                <a:sym typeface="Arial"/>
              </a:rPr>
              <a:t>Ready Player One and Facebook rebranding to Meta increased Metaverse Popularity</a:t>
            </a:r>
            <a:endParaRPr b="0" i="0" sz="1100" u="none" cap="none" strike="noStrike">
              <a:solidFill>
                <a:srgbClr val="000000"/>
              </a:solidFill>
              <a:latin typeface="Arial"/>
              <a:ea typeface="Arial"/>
              <a:cs typeface="Arial"/>
              <a:sym typeface="Arial"/>
            </a:endParaRPr>
          </a:p>
          <a:p>
            <a:pPr indent="-50800" lvl="0" marL="1778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CONCEPT</a:t>
            </a:r>
            <a:endParaRPr b="1">
              <a:latin typeface="Arial"/>
              <a:ea typeface="Arial"/>
              <a:cs typeface="Arial"/>
              <a:sym typeface="Arial"/>
            </a:endParaRPr>
          </a:p>
        </p:txBody>
      </p:sp>
      <p:pic>
        <p:nvPicPr>
          <p:cNvPr id="174" name="Google Shape;174;p28"/>
          <p:cNvPicPr preferRelativeResize="0"/>
          <p:nvPr>
            <p:ph idx="1" type="body"/>
          </p:nvPr>
        </p:nvPicPr>
        <p:blipFill rotWithShape="1">
          <a:blip r:embed="rId3">
            <a:alphaModFix/>
          </a:blip>
          <a:srcRect b="0" l="0" r="0" t="0"/>
          <a:stretch/>
        </p:blipFill>
        <p:spPr>
          <a:xfrm>
            <a:off x="3410225" y="850700"/>
            <a:ext cx="5427900" cy="3860400"/>
          </a:xfrm>
          <a:prstGeom prst="rect">
            <a:avLst/>
          </a:prstGeom>
          <a:noFill/>
          <a:ln>
            <a:noFill/>
          </a:ln>
        </p:spPr>
      </p:pic>
      <p:sp>
        <p:nvSpPr>
          <p:cNvPr id="175" name="Google Shape;175;p28"/>
          <p:cNvSpPr txBox="1"/>
          <p:nvPr/>
        </p:nvSpPr>
        <p:spPr>
          <a:xfrm>
            <a:off x="368635" y="1141232"/>
            <a:ext cx="2988928" cy="3017520"/>
          </a:xfrm>
          <a:prstGeom prst="rect">
            <a:avLst/>
          </a:prstGeom>
          <a:noFill/>
          <a:ln>
            <a:noFill/>
          </a:ln>
        </p:spPr>
        <p:txBody>
          <a:bodyPr anchorCtr="0" anchor="t" bIns="34275" lIns="68575" spcFirstLastPara="1" rIns="68575" wrap="square" tIns="34275">
            <a:normAutofit fontScale="92500" lnSpcReduction="20000"/>
          </a:bodyPr>
          <a:lstStyle/>
          <a:p>
            <a:pPr indent="-114300" lvl="0" marL="177800" marR="0" rtl="0" algn="l">
              <a:lnSpc>
                <a:spcPct val="90000"/>
              </a:lnSpc>
              <a:spcBef>
                <a:spcPts val="0"/>
              </a:spcBef>
              <a:spcAft>
                <a:spcPts val="0"/>
              </a:spcAft>
              <a:buClr>
                <a:schemeClr val="dk1"/>
              </a:buClr>
              <a:buSzPct val="100000"/>
              <a:buFont typeface="Arial"/>
              <a:buNone/>
            </a:pPr>
            <a:r>
              <a:t/>
            </a:r>
            <a:endParaRPr b="0" i="0" sz="1100" u="none" cap="none" strike="noStrike">
              <a:solidFill>
                <a:schemeClr val="dk1"/>
              </a:solidFill>
              <a:latin typeface="Calibri"/>
              <a:ea typeface="Calibri"/>
              <a:cs typeface="Calibri"/>
              <a:sym typeface="Calibri"/>
            </a:endParaRPr>
          </a:p>
          <a:p>
            <a:pPr indent="-114300" lvl="0" marL="177800" marR="0" rtl="0" algn="l">
              <a:lnSpc>
                <a:spcPct val="90000"/>
              </a:lnSpc>
              <a:spcBef>
                <a:spcPts val="800"/>
              </a:spcBef>
              <a:spcAft>
                <a:spcPts val="0"/>
              </a:spcAft>
              <a:buClr>
                <a:schemeClr val="dk1"/>
              </a:buClr>
              <a:buSzPct val="100000"/>
              <a:buFont typeface="Arial"/>
              <a:buNone/>
            </a:pPr>
            <a:r>
              <a:t/>
            </a:r>
            <a:endParaRPr b="0" i="0" sz="1100" u="none" cap="none" strike="noStrike">
              <a:solidFill>
                <a:schemeClr val="dk1"/>
              </a:solidFill>
              <a:latin typeface="Calibri"/>
              <a:ea typeface="Calibri"/>
              <a:cs typeface="Calibri"/>
              <a:sym typeface="Calibri"/>
            </a:endParaRPr>
          </a:p>
          <a:p>
            <a:pPr indent="-114300" lvl="0" marL="177800" marR="0" rtl="0" algn="l">
              <a:lnSpc>
                <a:spcPct val="90000"/>
              </a:lnSpc>
              <a:spcBef>
                <a:spcPts val="800"/>
              </a:spcBef>
              <a:spcAft>
                <a:spcPts val="0"/>
              </a:spcAft>
              <a:buClr>
                <a:schemeClr val="dk1"/>
              </a:buClr>
              <a:buSzPct val="100000"/>
              <a:buFont typeface="Arial"/>
              <a:buNone/>
            </a:pPr>
            <a:r>
              <a:t/>
            </a:r>
            <a:endParaRPr b="0" i="0" sz="1100" u="none" cap="none" strike="noStrike">
              <a:solidFill>
                <a:schemeClr val="dk1"/>
              </a:solidFill>
              <a:latin typeface="Calibri"/>
              <a:ea typeface="Calibri"/>
              <a:cs typeface="Calibri"/>
              <a:sym typeface="Calibri"/>
            </a:endParaRPr>
          </a:p>
          <a:p>
            <a:pPr indent="-164306" lvl="0" marL="177800" marR="0" rtl="0" algn="l">
              <a:lnSpc>
                <a:spcPct val="90000"/>
              </a:lnSpc>
              <a:spcBef>
                <a:spcPts val="800"/>
              </a:spcBef>
              <a:spcAft>
                <a:spcPts val="0"/>
              </a:spcAft>
              <a:buClr>
                <a:schemeClr val="dk1"/>
              </a:buClr>
              <a:buSzPct val="100000"/>
              <a:buFont typeface="Arial"/>
              <a:buChar char="•"/>
            </a:pPr>
            <a:r>
              <a:rPr b="0" i="0" lang="en-GB" sz="1500" u="none" cap="none" strike="noStrike">
                <a:solidFill>
                  <a:schemeClr val="dk1"/>
                </a:solidFill>
                <a:latin typeface="Arial"/>
                <a:ea typeface="Arial"/>
                <a:cs typeface="Arial"/>
                <a:sym typeface="Arial"/>
              </a:rPr>
              <a:t>A hypothetical concept of the Internet as a single</a:t>
            </a:r>
            <a:endParaRPr b="0" i="0" sz="1500" u="none" cap="none" strike="noStrike">
              <a:solidFill>
                <a:schemeClr val="dk1"/>
              </a:solidFill>
              <a:latin typeface="Arial"/>
              <a:ea typeface="Arial"/>
              <a:cs typeface="Arial"/>
              <a:sym typeface="Arial"/>
            </a:endParaRPr>
          </a:p>
          <a:p>
            <a:pPr indent="0" lvl="0" marL="457200" marR="0" rtl="0" algn="l">
              <a:lnSpc>
                <a:spcPct val="90000"/>
              </a:lnSpc>
              <a:spcBef>
                <a:spcPts val="800"/>
              </a:spcBef>
              <a:spcAft>
                <a:spcPts val="0"/>
              </a:spcAft>
              <a:buNone/>
            </a:pPr>
            <a:r>
              <a:t/>
            </a:r>
            <a:endParaRPr sz="1500">
              <a:solidFill>
                <a:schemeClr val="dk1"/>
              </a:solidFill>
            </a:endParaRPr>
          </a:p>
          <a:p>
            <a:pPr indent="-164306" lvl="0" marL="177800" marR="0" rtl="0" algn="l">
              <a:lnSpc>
                <a:spcPct val="90000"/>
              </a:lnSpc>
              <a:spcBef>
                <a:spcPts val="800"/>
              </a:spcBef>
              <a:spcAft>
                <a:spcPts val="0"/>
              </a:spcAft>
              <a:buClr>
                <a:schemeClr val="dk1"/>
              </a:buClr>
              <a:buSzPct val="100000"/>
              <a:buFont typeface="Arial"/>
              <a:buChar char="•"/>
            </a:pPr>
            <a:r>
              <a:rPr b="0" i="0" lang="en-GB" sz="1500" u="none" cap="none" strike="noStrike">
                <a:solidFill>
                  <a:schemeClr val="dk1"/>
                </a:solidFill>
                <a:latin typeface="Arial"/>
                <a:ea typeface="Arial"/>
                <a:cs typeface="Arial"/>
                <a:sym typeface="Arial"/>
              </a:rPr>
              <a:t>universal and immersive virtual worlds visualized through AR/VR headsets</a:t>
            </a:r>
            <a:endParaRPr b="0" i="0" sz="1500" u="none" cap="none" strike="noStrike">
              <a:solidFill>
                <a:schemeClr val="dk1"/>
              </a:solidFill>
              <a:latin typeface="Arial"/>
              <a:ea typeface="Arial"/>
              <a:cs typeface="Arial"/>
              <a:sym typeface="Arial"/>
            </a:endParaRPr>
          </a:p>
          <a:p>
            <a:pPr indent="0" lvl="0" marL="457200" marR="0" rtl="0" algn="l">
              <a:lnSpc>
                <a:spcPct val="90000"/>
              </a:lnSpc>
              <a:spcBef>
                <a:spcPts val="800"/>
              </a:spcBef>
              <a:spcAft>
                <a:spcPts val="0"/>
              </a:spcAft>
              <a:buNone/>
            </a:pPr>
            <a:r>
              <a:t/>
            </a:r>
            <a:endParaRPr sz="1500">
              <a:solidFill>
                <a:schemeClr val="dk1"/>
              </a:solidFill>
            </a:endParaRPr>
          </a:p>
          <a:p>
            <a:pPr indent="-164306" lvl="0" marL="177800" marR="0" rtl="0" algn="l">
              <a:lnSpc>
                <a:spcPct val="90000"/>
              </a:lnSpc>
              <a:spcBef>
                <a:spcPts val="800"/>
              </a:spcBef>
              <a:spcAft>
                <a:spcPts val="0"/>
              </a:spcAft>
              <a:buClr>
                <a:schemeClr val="dk1"/>
              </a:buClr>
              <a:buSzPct val="100000"/>
              <a:buFont typeface="Arial"/>
              <a:buChar char="•"/>
            </a:pPr>
            <a:r>
              <a:rPr b="0" i="0" lang="en-GB" sz="1500" u="none" cap="none" strike="noStrike">
                <a:solidFill>
                  <a:schemeClr val="dk1"/>
                </a:solidFill>
                <a:latin typeface="Arial"/>
                <a:ea typeface="Arial"/>
                <a:cs typeface="Arial"/>
                <a:sym typeface="Arial"/>
              </a:rPr>
              <a:t>built on technologies Artificial intelligence, 3D construction, Internet of Everything and blockchain.</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ct val="100000"/>
              <a:buFont typeface="Arial"/>
              <a:buNone/>
            </a:pPr>
            <a:r>
              <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METAVERSE: AN EXTENSION TO REALITY</a:t>
            </a:r>
            <a:endParaRPr/>
          </a:p>
        </p:txBody>
      </p:sp>
      <p:sp>
        <p:nvSpPr>
          <p:cNvPr id="181" name="Google Shape;181;p29"/>
          <p:cNvSpPr txBox="1"/>
          <p:nvPr>
            <p:ph idx="1" type="body"/>
          </p:nvPr>
        </p:nvSpPr>
        <p:spPr>
          <a:xfrm>
            <a:off x="628650" y="1369219"/>
            <a:ext cx="2750344"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lang="en-GB" sz="1500">
                <a:latin typeface="Arial"/>
                <a:ea typeface="Arial"/>
                <a:cs typeface="Arial"/>
                <a:sym typeface="Arial"/>
              </a:rPr>
              <a:t>Experience things you cannot do in real life</a:t>
            </a:r>
            <a:endParaRPr/>
          </a:p>
          <a:p>
            <a:pPr indent="-76200" lvl="0" marL="177800" rtl="0" algn="l">
              <a:lnSpc>
                <a:spcPct val="90000"/>
              </a:lnSpc>
              <a:spcBef>
                <a:spcPts val="800"/>
              </a:spcBef>
              <a:spcAft>
                <a:spcPts val="0"/>
              </a:spcAft>
              <a:buClr>
                <a:schemeClr val="dk1"/>
              </a:buClr>
              <a:buSzPts val="1500"/>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Make use of digital world to conduct dangerous real-life training simulations</a:t>
            </a:r>
            <a:endParaRPr/>
          </a:p>
          <a:p>
            <a:pPr indent="0" lvl="0" marL="0" rtl="0" algn="l">
              <a:lnSpc>
                <a:spcPct val="90000"/>
              </a:lnSpc>
              <a:spcBef>
                <a:spcPts val="800"/>
              </a:spcBef>
              <a:spcAft>
                <a:spcPts val="0"/>
              </a:spcAft>
              <a:buClr>
                <a:schemeClr val="dk1"/>
              </a:buClr>
              <a:buSzPts val="1500"/>
              <a:buNone/>
            </a:pPr>
            <a:r>
              <a:t/>
            </a:r>
            <a:endParaRPr sz="1500">
              <a:latin typeface="Arial"/>
              <a:ea typeface="Arial"/>
              <a:cs typeface="Arial"/>
              <a:sym typeface="Arial"/>
            </a:endParaRPr>
          </a:p>
          <a:p>
            <a:pPr indent="-171450" lvl="0" marL="177800" rtl="0" algn="l">
              <a:lnSpc>
                <a:spcPct val="90000"/>
              </a:lnSpc>
              <a:spcBef>
                <a:spcPts val="800"/>
              </a:spcBef>
              <a:spcAft>
                <a:spcPts val="0"/>
              </a:spcAft>
              <a:buClr>
                <a:schemeClr val="dk1"/>
              </a:buClr>
              <a:buSzPts val="1500"/>
              <a:buChar char="•"/>
            </a:pPr>
            <a:r>
              <a:rPr lang="en-GB" sz="1500">
                <a:latin typeface="Arial"/>
                <a:ea typeface="Arial"/>
                <a:cs typeface="Arial"/>
                <a:sym typeface="Arial"/>
              </a:rPr>
              <a:t>Examples : surgical trainings, phobia therapy, luxury items.</a:t>
            </a:r>
            <a:endParaRPr/>
          </a:p>
          <a:p>
            <a:pPr indent="0" lvl="0" marL="0" rtl="0" algn="l">
              <a:lnSpc>
                <a:spcPct val="90000"/>
              </a:lnSpc>
              <a:spcBef>
                <a:spcPts val="800"/>
              </a:spcBef>
              <a:spcAft>
                <a:spcPts val="0"/>
              </a:spcAft>
              <a:buClr>
                <a:schemeClr val="dk1"/>
              </a:buClr>
              <a:buSzPts val="2100"/>
              <a:buNone/>
            </a:pPr>
            <a:r>
              <a:t/>
            </a:r>
            <a:endParaRPr/>
          </a:p>
        </p:txBody>
      </p:sp>
      <p:pic>
        <p:nvPicPr>
          <p:cNvPr id="182" name="Google Shape;182;p29"/>
          <p:cNvPicPr preferRelativeResize="0"/>
          <p:nvPr/>
        </p:nvPicPr>
        <p:blipFill rotWithShape="1">
          <a:blip r:embed="rId3">
            <a:alphaModFix/>
          </a:blip>
          <a:srcRect b="0" l="0" r="0" t="0"/>
          <a:stretch/>
        </p:blipFill>
        <p:spPr>
          <a:xfrm>
            <a:off x="4050273" y="1268016"/>
            <a:ext cx="2357423" cy="1572401"/>
          </a:xfrm>
          <a:prstGeom prst="rect">
            <a:avLst/>
          </a:prstGeom>
          <a:noFill/>
          <a:ln>
            <a:noFill/>
          </a:ln>
        </p:spPr>
      </p:pic>
      <p:pic>
        <p:nvPicPr>
          <p:cNvPr id="183" name="Google Shape;183;p29"/>
          <p:cNvPicPr preferRelativeResize="0"/>
          <p:nvPr/>
        </p:nvPicPr>
        <p:blipFill rotWithShape="1">
          <a:blip r:embed="rId4">
            <a:alphaModFix/>
          </a:blip>
          <a:srcRect b="0" l="0" r="0" t="0"/>
          <a:stretch/>
        </p:blipFill>
        <p:spPr>
          <a:xfrm>
            <a:off x="4050273" y="2840417"/>
            <a:ext cx="2357423" cy="1328389"/>
          </a:xfrm>
          <a:prstGeom prst="rect">
            <a:avLst/>
          </a:prstGeom>
          <a:noFill/>
          <a:ln>
            <a:noFill/>
          </a:ln>
        </p:spPr>
      </p:pic>
      <p:pic>
        <p:nvPicPr>
          <p:cNvPr id="184" name="Google Shape;184;p29"/>
          <p:cNvPicPr preferRelativeResize="0"/>
          <p:nvPr/>
        </p:nvPicPr>
        <p:blipFill rotWithShape="1">
          <a:blip r:embed="rId5">
            <a:alphaModFix/>
          </a:blip>
          <a:srcRect b="0" l="0" r="0" t="0"/>
          <a:stretch/>
        </p:blipFill>
        <p:spPr>
          <a:xfrm flipH="1">
            <a:off x="6459950" y="1268025"/>
            <a:ext cx="2445125" cy="2900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88" name="Shape 188"/>
        <p:cNvGrpSpPr/>
        <p:nvPr/>
      </p:nvGrpSpPr>
      <p:grpSpPr>
        <a:xfrm>
          <a:off x="0" y="0"/>
          <a:ext cx="0" cy="0"/>
          <a:chOff x="0" y="0"/>
          <a:chExt cx="0" cy="0"/>
        </a:xfrm>
      </p:grpSpPr>
      <p:sp>
        <p:nvSpPr>
          <p:cNvPr id="189" name="Google Shape;189;p30"/>
          <p:cNvSpPr txBox="1"/>
          <p:nvPr>
            <p:ph type="title"/>
          </p:nvPr>
        </p:nvSpPr>
        <p:spPr>
          <a:xfrm>
            <a:off x="235744" y="223838"/>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SEVEN LAYERS OF METAVERSE</a:t>
            </a:r>
            <a:endParaRPr/>
          </a:p>
        </p:txBody>
      </p:sp>
      <p:pic>
        <p:nvPicPr>
          <p:cNvPr id="190" name="Google Shape;190;p30"/>
          <p:cNvPicPr preferRelativeResize="0"/>
          <p:nvPr>
            <p:ph idx="1" type="body"/>
          </p:nvPr>
        </p:nvPicPr>
        <p:blipFill rotWithShape="1">
          <a:blip r:embed="rId3">
            <a:alphaModFix/>
          </a:blip>
          <a:srcRect b="0" l="0" r="0" t="0"/>
          <a:stretch/>
        </p:blipFill>
        <p:spPr>
          <a:xfrm>
            <a:off x="363150" y="1088675"/>
            <a:ext cx="7759200" cy="3810600"/>
          </a:xfrm>
          <a:prstGeom prst="rect">
            <a:avLst/>
          </a:prstGeom>
          <a:noFill/>
          <a:ln>
            <a:noFill/>
          </a:ln>
        </p:spPr>
      </p:pic>
      <p:sp>
        <p:nvSpPr>
          <p:cNvPr id="191" name="Google Shape;191;p30"/>
          <p:cNvSpPr/>
          <p:nvPr/>
        </p:nvSpPr>
        <p:spPr>
          <a:xfrm>
            <a:off x="330042" y="1146587"/>
            <a:ext cx="2005964" cy="297773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152400" lvl="0" marL="2540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1"/>
          <p:cNvPicPr preferRelativeResize="0"/>
          <p:nvPr>
            <p:ph idx="1" type="body"/>
          </p:nvPr>
        </p:nvPicPr>
        <p:blipFill rotWithShape="1">
          <a:blip r:embed="rId3">
            <a:alphaModFix/>
          </a:blip>
          <a:srcRect b="0" l="911" r="0" t="10618"/>
          <a:stretch/>
        </p:blipFill>
        <p:spPr>
          <a:xfrm>
            <a:off x="1367675" y="1044000"/>
            <a:ext cx="6119400" cy="3922800"/>
          </a:xfrm>
          <a:prstGeom prst="rect">
            <a:avLst/>
          </a:prstGeom>
          <a:noFill/>
          <a:ln>
            <a:noFill/>
          </a:ln>
        </p:spPr>
      </p:pic>
      <p:sp>
        <p:nvSpPr>
          <p:cNvPr id="197" name="Google Shape;197;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KEY TECHNOLOGIES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1" lang="en-GB">
                <a:latin typeface="Arial"/>
                <a:ea typeface="Arial"/>
                <a:cs typeface="Arial"/>
                <a:sym typeface="Arial"/>
              </a:rPr>
              <a:t>TECHNOLOGY STACK</a:t>
            </a:r>
            <a:endParaRPr b="1">
              <a:latin typeface="Arial"/>
              <a:ea typeface="Arial"/>
              <a:cs typeface="Arial"/>
              <a:sym typeface="Arial"/>
            </a:endParaRPr>
          </a:p>
        </p:txBody>
      </p:sp>
      <p:sp>
        <p:nvSpPr>
          <p:cNvPr id="203" name="Google Shape;203;p32"/>
          <p:cNvSpPr txBox="1"/>
          <p:nvPr>
            <p:ph idx="1" type="body"/>
          </p:nvPr>
        </p:nvSpPr>
        <p:spPr>
          <a:xfrm>
            <a:off x="628650" y="1369219"/>
            <a:ext cx="4050506"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1"/>
              </a:buClr>
              <a:buSzPts val="1500"/>
              <a:buChar char="•"/>
            </a:pPr>
            <a:r>
              <a:rPr b="1" lang="en-GB" sz="1500">
                <a:latin typeface="Arial"/>
                <a:ea typeface="Arial"/>
                <a:cs typeface="Arial"/>
                <a:sym typeface="Arial"/>
              </a:rPr>
              <a:t>BLOCKCHAIN</a:t>
            </a:r>
            <a:r>
              <a:rPr lang="en-GB" sz="1500">
                <a:latin typeface="Arial"/>
                <a:ea typeface="Arial"/>
                <a:cs typeface="Arial"/>
                <a:sym typeface="Arial"/>
              </a:rPr>
              <a:t>: Solidity, Rust, Node.js, react, mongoDB, auth, JavaScript-based framework; React-native, HTML, CSS, Websocket, Web3js, </a:t>
            </a:r>
            <a:endParaRPr/>
          </a:p>
          <a:p>
            <a:pPr indent="-171450" lvl="0" marL="177800" rtl="0" algn="l">
              <a:lnSpc>
                <a:spcPct val="100000"/>
              </a:lnSpc>
              <a:spcBef>
                <a:spcPts val="800"/>
              </a:spcBef>
              <a:spcAft>
                <a:spcPts val="0"/>
              </a:spcAft>
              <a:buClr>
                <a:schemeClr val="dk1"/>
              </a:buClr>
              <a:buSzPts val="1500"/>
              <a:buChar char="•"/>
            </a:pPr>
            <a:r>
              <a:rPr b="1" lang="en-GB" sz="1500">
                <a:latin typeface="Arial"/>
                <a:ea typeface="Arial"/>
                <a:cs typeface="Arial"/>
                <a:sym typeface="Arial"/>
              </a:rPr>
              <a:t>AR/VR</a:t>
            </a:r>
            <a:r>
              <a:rPr lang="en-GB" sz="1500">
                <a:latin typeface="Arial"/>
                <a:ea typeface="Arial"/>
                <a:cs typeface="Arial"/>
                <a:sym typeface="Arial"/>
              </a:rPr>
              <a:t>:  Unity, Unreal Engine, Google Arcore, Apple Arkit, Three.js, Babylon.js</a:t>
            </a:r>
            <a:endParaRPr/>
          </a:p>
          <a:p>
            <a:pPr indent="-171450" lvl="0" marL="177800" rtl="0" algn="l">
              <a:lnSpc>
                <a:spcPct val="100000"/>
              </a:lnSpc>
              <a:spcBef>
                <a:spcPts val="800"/>
              </a:spcBef>
              <a:spcAft>
                <a:spcPts val="0"/>
              </a:spcAft>
              <a:buClr>
                <a:schemeClr val="dk1"/>
              </a:buClr>
              <a:buSzPts val="1500"/>
              <a:buChar char="•"/>
            </a:pPr>
            <a:r>
              <a:rPr b="1" lang="en-GB" sz="1500">
                <a:latin typeface="Arial"/>
                <a:ea typeface="Arial"/>
                <a:cs typeface="Arial"/>
                <a:sym typeface="Arial"/>
              </a:rPr>
              <a:t>AI DEVELOPMENT</a:t>
            </a:r>
            <a:r>
              <a:rPr lang="en-GB" sz="1500">
                <a:latin typeface="Arial"/>
                <a:ea typeface="Arial"/>
                <a:cs typeface="Arial"/>
                <a:sym typeface="Arial"/>
              </a:rPr>
              <a:t>: AWS Sage maker, Tensorflow, Sicklit</a:t>
            </a:r>
            <a:endParaRPr sz="1500">
              <a:latin typeface="Arial"/>
              <a:ea typeface="Arial"/>
              <a:cs typeface="Arial"/>
              <a:sym typeface="Arial"/>
            </a:endParaRPr>
          </a:p>
          <a:p>
            <a:pPr indent="-171450" lvl="0" marL="177800" rtl="0" algn="l">
              <a:lnSpc>
                <a:spcPct val="100000"/>
              </a:lnSpc>
              <a:spcBef>
                <a:spcPts val="800"/>
              </a:spcBef>
              <a:spcAft>
                <a:spcPts val="0"/>
              </a:spcAft>
              <a:buClr>
                <a:schemeClr val="dk1"/>
              </a:buClr>
              <a:buSzPts val="1500"/>
              <a:buChar char="•"/>
            </a:pPr>
            <a:r>
              <a:rPr b="1" lang="en-GB" sz="1500">
                <a:latin typeface="Arial"/>
                <a:ea typeface="Arial"/>
                <a:cs typeface="Arial"/>
                <a:sym typeface="Arial"/>
              </a:rPr>
              <a:t>3D CONSTRUCTION</a:t>
            </a:r>
            <a:r>
              <a:rPr lang="en-GB" sz="1500">
                <a:latin typeface="Arial"/>
                <a:ea typeface="Arial"/>
                <a:cs typeface="Arial"/>
                <a:sym typeface="Arial"/>
              </a:rPr>
              <a:t>: Unity, Unreal, Blender, Maya</a:t>
            </a:r>
            <a:endParaRPr/>
          </a:p>
          <a:p>
            <a:pPr indent="-171450" lvl="0" marL="177800" rtl="0" algn="l">
              <a:lnSpc>
                <a:spcPct val="100000"/>
              </a:lnSpc>
              <a:spcBef>
                <a:spcPts val="800"/>
              </a:spcBef>
              <a:spcAft>
                <a:spcPts val="0"/>
              </a:spcAft>
              <a:buClr>
                <a:schemeClr val="dk1"/>
              </a:buClr>
              <a:buSzPts val="1500"/>
              <a:buChar char="•"/>
            </a:pPr>
            <a:r>
              <a:rPr b="1" lang="en-GB" sz="1500">
                <a:latin typeface="Arial"/>
                <a:ea typeface="Arial"/>
                <a:cs typeface="Arial"/>
                <a:sym typeface="Arial"/>
              </a:rPr>
              <a:t>IOT</a:t>
            </a:r>
            <a:r>
              <a:rPr lang="en-GB" sz="1500">
                <a:latin typeface="Arial"/>
                <a:ea typeface="Arial"/>
                <a:cs typeface="Arial"/>
                <a:sym typeface="Arial"/>
              </a:rPr>
              <a:t>: MQTT, Azure IOT Hub, Lorawan, AMQP</a:t>
            </a:r>
            <a:endParaRPr/>
          </a:p>
          <a:p>
            <a:pPr indent="-101600" lvl="0" marL="177800" rtl="0" algn="l">
              <a:lnSpc>
                <a:spcPct val="90000"/>
              </a:lnSpc>
              <a:spcBef>
                <a:spcPts val="800"/>
              </a:spcBef>
              <a:spcAft>
                <a:spcPts val="0"/>
              </a:spcAft>
              <a:buClr>
                <a:schemeClr val="dk1"/>
              </a:buClr>
              <a:buSzPts val="1200"/>
              <a:buNone/>
            </a:pPr>
            <a:r>
              <a:t/>
            </a:r>
            <a:endParaRPr sz="1200"/>
          </a:p>
          <a:p>
            <a:pPr indent="-101600" lvl="0" marL="177800" rtl="0" algn="l">
              <a:lnSpc>
                <a:spcPct val="90000"/>
              </a:lnSpc>
              <a:spcBef>
                <a:spcPts val="800"/>
              </a:spcBef>
              <a:spcAft>
                <a:spcPts val="0"/>
              </a:spcAft>
              <a:buClr>
                <a:schemeClr val="dk1"/>
              </a:buClr>
              <a:buSzPts val="1200"/>
              <a:buNone/>
            </a:pPr>
            <a:r>
              <a:t/>
            </a:r>
            <a:endParaRPr sz="1200"/>
          </a:p>
        </p:txBody>
      </p:sp>
      <p:pic>
        <p:nvPicPr>
          <p:cNvPr id="204" name="Google Shape;204;p32"/>
          <p:cNvPicPr preferRelativeResize="0"/>
          <p:nvPr/>
        </p:nvPicPr>
        <p:blipFill rotWithShape="1">
          <a:blip r:embed="rId3">
            <a:alphaModFix/>
          </a:blip>
          <a:srcRect b="0" l="0" r="0" t="0"/>
          <a:stretch/>
        </p:blipFill>
        <p:spPr>
          <a:xfrm>
            <a:off x="4879974" y="1369219"/>
            <a:ext cx="3835400" cy="21574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3"/>
          <p:cNvPicPr preferRelativeResize="0"/>
          <p:nvPr>
            <p:ph idx="1" type="body"/>
          </p:nvPr>
        </p:nvPicPr>
        <p:blipFill rotWithShape="1">
          <a:blip r:embed="rId3">
            <a:alphaModFix/>
          </a:blip>
          <a:srcRect b="0" l="0" r="0" t="0"/>
          <a:stretch/>
        </p:blipFill>
        <p:spPr>
          <a:xfrm>
            <a:off x="0" y="0"/>
            <a:ext cx="9148517" cy="5143500"/>
          </a:xfrm>
          <a:prstGeom prst="rect">
            <a:avLst/>
          </a:prstGeom>
          <a:noFill/>
          <a:ln>
            <a:noFill/>
          </a:ln>
        </p:spPr>
      </p:pic>
      <p:sp>
        <p:nvSpPr>
          <p:cNvPr id="210" name="Google Shape;210;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b="1" lang="en-GB">
                <a:solidFill>
                  <a:schemeClr val="lt1"/>
                </a:solidFill>
                <a:latin typeface="Arial"/>
                <a:ea typeface="Arial"/>
                <a:cs typeface="Arial"/>
                <a:sym typeface="Arial"/>
              </a:rPr>
              <a:t>VR HEADSETS:</a:t>
            </a:r>
            <a:endParaRPr>
              <a:solidFill>
                <a:schemeClr val="lt1"/>
              </a:solidFill>
            </a:endParaRPr>
          </a:p>
        </p:txBody>
      </p:sp>
      <p:sp>
        <p:nvSpPr>
          <p:cNvPr id="211" name="Google Shape;211;p33"/>
          <p:cNvSpPr txBox="1"/>
          <p:nvPr/>
        </p:nvSpPr>
        <p:spPr>
          <a:xfrm>
            <a:off x="492919" y="1146572"/>
            <a:ext cx="2400300" cy="3263504"/>
          </a:xfrm>
          <a:prstGeom prst="rect">
            <a:avLst/>
          </a:prstGeom>
          <a:noFill/>
          <a:ln>
            <a:noFill/>
          </a:ln>
        </p:spPr>
        <p:txBody>
          <a:bodyPr anchorCtr="0" anchor="t" bIns="34275" lIns="68575" spcFirstLastPara="1" rIns="68575" wrap="square" tIns="34275">
            <a:normAutofit/>
          </a:bodyPr>
          <a:lstStyle/>
          <a:p>
            <a:pPr indent="-101600" lvl="0" marL="17780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12" name="Google Shape;212;p33"/>
          <p:cNvSpPr txBox="1"/>
          <p:nvPr/>
        </p:nvSpPr>
        <p:spPr>
          <a:xfrm>
            <a:off x="628650" y="1369219"/>
            <a:ext cx="4050506" cy="3263504"/>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Meta Oculus Quest 2</a:t>
            </a:r>
            <a:endParaRPr b="0" i="0" sz="1100" u="none" cap="none" strike="noStrike">
              <a:solidFill>
                <a:srgbClr val="000000"/>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 HTC Vive Pro Focus Plus</a:t>
            </a:r>
            <a:endParaRPr b="0" i="0" sz="1100" u="none" cap="none" strike="noStrike">
              <a:solidFill>
                <a:srgbClr val="000000"/>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Valve Index VR HMD</a:t>
            </a:r>
            <a:endParaRPr b="0" i="0" sz="1100" u="none" cap="none" strike="noStrike">
              <a:solidFill>
                <a:srgbClr val="000000"/>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HP Reverb G2</a:t>
            </a:r>
            <a:endParaRPr b="0" i="0" sz="1100" u="none" cap="none" strike="noStrike">
              <a:solidFill>
                <a:srgbClr val="000000"/>
              </a:solidFill>
              <a:latin typeface="Arial"/>
              <a:ea typeface="Arial"/>
              <a:cs typeface="Arial"/>
              <a:sym typeface="Arial"/>
            </a:endParaRPr>
          </a:p>
          <a:p>
            <a:pPr indent="-171450" lvl="0" marL="177800" marR="0" rtl="0" algn="l">
              <a:lnSpc>
                <a:spcPct val="90000"/>
              </a:lnSpc>
              <a:spcBef>
                <a:spcPts val="8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Pimax Vision 8K X</a:t>
            </a:r>
            <a:endParaRPr b="0" i="0" sz="1100" u="none" cap="none" strike="noStrike">
              <a:solidFill>
                <a:srgbClr val="000000"/>
              </a:solidFill>
              <a:latin typeface="Arial"/>
              <a:ea typeface="Arial"/>
              <a:cs typeface="Arial"/>
              <a:sym typeface="Arial"/>
            </a:endParaRPr>
          </a:p>
          <a:p>
            <a:pPr indent="-88900" lvl="0" marL="177800" marR="0" rtl="0" algn="l">
              <a:lnSpc>
                <a:spcPct val="90000"/>
              </a:lnSpc>
              <a:spcBef>
                <a:spcPts val="80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500"/>
              <a:buFont typeface="Arial"/>
              <a:buNone/>
            </a:pPr>
            <a:r>
              <a:rPr b="1" i="0" lang="en-GB" sz="1500" u="none" cap="none" strike="noStrike">
                <a:solidFill>
                  <a:schemeClr val="lt1"/>
                </a:solidFill>
                <a:latin typeface="Arial"/>
                <a:ea typeface="Arial"/>
                <a:cs typeface="Arial"/>
                <a:sym typeface="Arial"/>
              </a:rPr>
              <a:t>Metaverses that support VR:</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500"/>
              <a:buFont typeface="Arial"/>
              <a:buNone/>
            </a:pPr>
            <a:r>
              <a:rPr b="0" i="0" lang="en-GB" sz="1500" u="none" cap="none" strike="noStrike">
                <a:solidFill>
                  <a:schemeClr val="lt1"/>
                </a:solidFill>
                <a:latin typeface="Arial"/>
                <a:ea typeface="Arial"/>
                <a:cs typeface="Arial"/>
                <a:sym typeface="Arial"/>
              </a:rPr>
              <a:t>Roblox, Cryptovoxels, Somnium Space,</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500"/>
              <a:buFont typeface="Arial"/>
              <a:buNone/>
            </a:pPr>
            <a:r>
              <a:rPr b="0" i="0" lang="en-GB" sz="1500" u="none" cap="none" strike="noStrike">
                <a:solidFill>
                  <a:schemeClr val="lt1"/>
                </a:solidFill>
                <a:latin typeface="Arial"/>
                <a:ea typeface="Arial"/>
                <a:cs typeface="Arial"/>
                <a:sym typeface="Arial"/>
              </a:rPr>
              <a:t>Sandbox</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01600" lvl="0" marL="177800" marR="0" rtl="0" algn="l">
              <a:lnSpc>
                <a:spcPct val="90000"/>
              </a:lnSpc>
              <a:spcBef>
                <a:spcPts val="8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